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75" r:id="rId3"/>
    <p:sldId id="276" r:id="rId4"/>
    <p:sldId id="277" r:id="rId5"/>
    <p:sldId id="257" r:id="rId6"/>
    <p:sldId id="258" r:id="rId7"/>
    <p:sldId id="278" r:id="rId8"/>
    <p:sldId id="261" r:id="rId9"/>
    <p:sldId id="320" r:id="rId10"/>
    <p:sldId id="266" r:id="rId11"/>
    <p:sldId id="280" r:id="rId12"/>
    <p:sldId id="309" r:id="rId13"/>
    <p:sldId id="262" r:id="rId14"/>
    <p:sldId id="264" r:id="rId15"/>
    <p:sldId id="317" r:id="rId16"/>
    <p:sldId id="310" r:id="rId17"/>
    <p:sldId id="272" r:id="rId18"/>
    <p:sldId id="270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41" roundtripDataSignature="AMtx7mgmd1ZHDOVu7OzACaWYVXFi4sXw9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3B4A"/>
    <a:srgbClr val="1F4E56"/>
    <a:srgbClr val="64C1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76D6F77-18FD-4982-BAEC-72C3F34C0A10}">
  <a:tblStyle styleId="{D76D6F77-18FD-4982-BAEC-72C3F34C0A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226" autoAdjust="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41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Algoritmos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s.wikipedia.org/wiki/Taxonom%C3%ADa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65668330c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65668330c2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g65668330c2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MX"/>
              <a:t>17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f7e98fa45_0_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f7e98fa45_0_7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6f7e98fa45_0_7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MX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f7e98fa4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f7e98fa45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g6f7e98fa45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MX"/>
              <a:t>5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f7e98fa4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f7e98fa45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6f7e98fa45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MX"/>
              <a:t>6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f7e98fa4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f7e98fa45_0_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6f7e98fa45_0_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35418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6f7e98fa45_0_6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6f7e98fa45_0_6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6f7e98fa45_0_6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8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f7e98fa45_0_7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6f7e98fa45_0_7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6f7e98fa45_0_7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MX"/>
              <a:t>10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f7e98fa45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f7e98fa45_0_6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6f7e98fa45_0_6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MX"/>
              <a:t>13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555b614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6555b6147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5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Los diferentes </a:t>
            </a:r>
            <a:r>
              <a:rPr lang="es-MX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algoritmos</a:t>
            </a:r>
            <a:r>
              <a:rPr lang="es-MX" sz="105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de Aprendizaje Automático se agrupan en una </a:t>
            </a:r>
            <a:r>
              <a:rPr lang="es-MX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taxonomía</a:t>
            </a:r>
            <a:r>
              <a:rPr lang="es-MX" sz="105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en función de la salida de los mismos. </a:t>
            </a:r>
            <a:endParaRPr/>
          </a:p>
        </p:txBody>
      </p:sp>
      <p:sp>
        <p:nvSpPr>
          <p:cNvPr id="192" name="Google Shape;192;g6555b6147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MX"/>
              <a:t>14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es-MX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8309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84DC4B-2DC7-4E70-8877-01218A874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B4331E-0706-45D9-BEFD-4E839789C6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EFC19A-29D4-45F8-8773-F86956F11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A4E7-BFCD-418D-9830-1BBDB593EEA9}" type="datetimeFigureOut">
              <a:rPr lang="es-MX" smtClean="0"/>
              <a:t>25/03/2020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3A71AB-44C4-4E6C-A098-2C4880785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D31BAB-8314-42B1-8D58-EB4C7D26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4450-49DB-4DDD-9C1B-35C213B3DFC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2544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2E7F07-38A2-48B8-BE73-F28CCC7F8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2358366-C854-4268-8688-59F84EA78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4F2CE9C-54A9-433D-B8EC-F5F6E9067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361678-FEAD-4280-8961-2D5A5D32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82A437-2849-415D-9A7B-D6C60017C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55562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5F33847-1D95-4DAE-A30F-316206419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87468D8-CB77-470D-BAE0-E321C24E25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F15D46-8CA2-44C4-ABAB-0F809B5C0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583C8F-A850-4866-9E5A-9380C7473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BBE816-A702-487F-9A0E-DAFF1FAEC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66604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53E956-6965-49F3-8FC2-3196FE791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66B467-F199-41AB-9C3E-F9914ECB1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1566E2-EEB2-44EF-9DA6-B29475D24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969958-E552-480E-B860-CBF4FBA34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4B4013-019E-4B5F-9C18-2689F0F12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2909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23F3C3-FCD3-41DF-82B5-BC9426E4B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1E8F7E6-D68A-42CB-BBE8-5F59C4EC5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E5D86B-0714-439A-9D38-E1B1A0779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87D0A2-278F-4BD0-BCE8-30CCBE7DE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308B53-326A-4CAD-9A39-607D2D679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39267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74F65-1EC7-47A2-9F5B-299853F22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C4EE0A-ECC5-4606-A9EE-3FDA788EC7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12F157E-B69F-4E6B-B757-9E1965613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7BF8A5C-9B42-47D1-8F78-1606EB94F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C7C258-D475-40E9-A824-8FB6FEECC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BFDC488-09A0-4515-82CA-74224E493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5223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FC5444-B7E2-45BE-B10E-839902232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63FDF1-C366-4DB3-970E-36EF40C7B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FF2548A-D2F6-4E06-BE21-B545E60EE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4E7E33C-575A-412E-A954-C5EE20BED5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02469E1-C83B-4CEB-B0B1-476113D2B5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CC9C55E-4914-4843-BA74-CDBD215BB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C7787CE-4808-4F66-AF03-0F7B45893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3679762-D4AE-4433-84FC-C99DE222E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4766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55E983-EEFD-4417-815E-7993C46D3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CBE1860-EDB3-41F2-A5BB-887CE1F0B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6698139-2B4F-4F67-99D4-AD190F9C9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6588CDD-7863-4050-9E18-C5CD598B5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98709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36D021F-8635-4B4E-BA9C-62DC4B7E5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F3698A9-7FBD-491C-B45A-28FDE99CF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D0602CC-B1DA-41D7-B115-3CC70A964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095081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2FD441-AF65-4A1B-98EC-83853266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36CAC3-679F-4F76-BF93-E988D09C9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9C531C-0670-46EE-9CD1-4D175C8AD9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C6F08C6-1CE7-44FA-94F9-5D6AFFF0E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E27268-28A6-4D66-989E-A6E1E6832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6ECAD3C-B947-4AC7-B1D1-B53B0E4AC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99286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5554C-597C-4431-AB97-AFD20CA56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9865902-0479-44F7-AF66-690347F44F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807A184-A4B4-469E-A9DE-2BDA1ACAB8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ECF7E0-1658-4F74-A228-426CB28C8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42ED96-F145-4352-9406-A3F89691A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C3F0BB6-DC7F-4FAC-A6E0-92C8ACDDC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8866691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6F56A8C-5C2A-4485-86F2-A9B904656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8518FE-D308-4A91-9135-FE298604C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AC92F42-C0E9-4889-8357-3FA4147CB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C9747F-1135-4A76-9E51-DB50168191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E79862-CBB3-430B-9CAD-6C1086F432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05915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hyperlink" Target="https://towardsdatascience.com/having-an-imbalanced-dataset-here-is-how-you-can-solve-it-1640568947eb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ata-flair.training/blogs/python-machine-learning-tutorial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0" y="1313160"/>
            <a:ext cx="121920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s-MX" b="1" dirty="0">
                <a:solidFill>
                  <a:schemeClr val="bg1"/>
                </a:solidFill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0"/>
                  </a:ext>
                </a:extLst>
              </a:rPr>
              <a:t>Machine y Deep </a:t>
            </a:r>
            <a:r>
              <a:rPr lang="es-MX" b="1" dirty="0" err="1">
                <a:solidFill>
                  <a:schemeClr val="bg1"/>
                </a:solidFill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0"/>
                  </a:ext>
                </a:extLst>
              </a:rPr>
              <a:t>Learning</a:t>
            </a:r>
            <a:r>
              <a:rPr lang="es-MX" b="1" dirty="0">
                <a:solidFill>
                  <a:schemeClr val="bg1"/>
                </a:solidFill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0"/>
                  </a:ext>
                </a:extLst>
              </a:rPr>
              <a:t> </a:t>
            </a:r>
            <a:br>
              <a:rPr lang="es-MX" b="1" dirty="0">
                <a:solidFill>
                  <a:schemeClr val="bg1"/>
                </a:solidFill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0"/>
                  </a:ext>
                </a:extLst>
              </a:rPr>
            </a:br>
            <a:r>
              <a:rPr lang="es-MX" b="1" dirty="0">
                <a:solidFill>
                  <a:schemeClr val="bg1"/>
                </a:solidFill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0"/>
                  </a:ext>
                </a:extLst>
              </a:rPr>
              <a:t>en Medicina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8364715" y="5582367"/>
            <a:ext cx="5365597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s-MX" dirty="0">
                <a:solidFill>
                  <a:srgbClr val="103B4A"/>
                </a:solidFill>
              </a:rPr>
              <a:t>Dr. Fabián Torres Robles</a:t>
            </a:r>
            <a:endParaRPr dirty="0">
              <a:solidFill>
                <a:srgbClr val="103B4A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6A717A02-93D2-4A1F-B0E4-C4F82DC4CCC9}"/>
              </a:ext>
            </a:extLst>
          </p:cNvPr>
          <p:cNvSpPr/>
          <p:nvPr/>
        </p:nvSpPr>
        <p:spPr>
          <a:xfrm>
            <a:off x="7143750" y="0"/>
            <a:ext cx="5048250" cy="3162300"/>
          </a:xfrm>
          <a:prstGeom prst="rect">
            <a:avLst/>
          </a:prstGeom>
          <a:solidFill>
            <a:srgbClr val="1F4E56"/>
          </a:solidFill>
          <a:ln>
            <a:solidFill>
              <a:srgbClr val="1F4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8" name="Google Shape;238;g6f7e98fa45_0_725"/>
          <p:cNvSpPr txBox="1">
            <a:spLocks noGrp="1"/>
          </p:cNvSpPr>
          <p:nvPr>
            <p:ph type="title" idx="4294967295"/>
          </p:nvPr>
        </p:nvSpPr>
        <p:spPr>
          <a:xfrm>
            <a:off x="7492541" y="1237653"/>
            <a:ext cx="4536060" cy="686993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dirty="0">
                <a:solidFill>
                  <a:schemeClr val="bg1"/>
                </a:solidFill>
              </a:rPr>
              <a:t>¿Por qué desarrollar  modelos predictivos en el área clínica?</a:t>
            </a:r>
            <a:endParaRPr sz="3200" dirty="0">
              <a:solidFill>
                <a:schemeClr val="bg1"/>
              </a:solidFill>
            </a:endParaRPr>
          </a:p>
        </p:txBody>
      </p:sp>
      <p:pic>
        <p:nvPicPr>
          <p:cNvPr id="235" name="Google Shape;235;g6f7e98fa45_0_7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7143750" cy="316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g6f7e98fa45_0_725"/>
          <p:cNvSpPr/>
          <p:nvPr/>
        </p:nvSpPr>
        <p:spPr>
          <a:xfrm>
            <a:off x="-72075" y="3167400"/>
            <a:ext cx="72879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50">
                <a:latin typeface="Calibri"/>
                <a:ea typeface="Calibri"/>
                <a:cs typeface="Calibri"/>
                <a:sym typeface="Calibri"/>
              </a:rPr>
              <a:t>Imagen tomada de </a:t>
            </a:r>
            <a:r>
              <a:rPr lang="es-MX" sz="10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https://southwesthealthcollaborative.org/workgroups/emergency-department-utilization/</a:t>
            </a:r>
            <a:endParaRPr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D7BE19F-1795-4F90-8A0A-F4A6DEECB0B1}"/>
              </a:ext>
            </a:extLst>
          </p:cNvPr>
          <p:cNvSpPr/>
          <p:nvPr/>
        </p:nvSpPr>
        <p:spPr>
          <a:xfrm>
            <a:off x="580218" y="4184508"/>
            <a:ext cx="335422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800" dirty="0">
                <a:solidFill>
                  <a:srgbClr val="000000"/>
                </a:solidFill>
                <a:ea typeface="Calibri"/>
                <a:cs typeface="Calibri"/>
                <a:sym typeface="Calibri"/>
              </a:rPr>
              <a:t>Recursos limitados en áreas clínicas </a:t>
            </a:r>
            <a:endParaRPr lang="es-MX" sz="2800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17D9B0B-F3D7-43FD-9EDF-9CC6B86A6790}"/>
              </a:ext>
            </a:extLst>
          </p:cNvPr>
          <p:cNvSpPr/>
          <p:nvPr/>
        </p:nvSpPr>
        <p:spPr>
          <a:xfrm>
            <a:off x="4633772" y="4399953"/>
            <a:ext cx="29244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dirty="0">
                <a:solidFill>
                  <a:srgbClr val="000000"/>
                </a:solidFill>
                <a:ea typeface="Calibri"/>
                <a:cs typeface="Calibri"/>
                <a:sym typeface="Calibri"/>
              </a:rPr>
              <a:t>Decisiones críticas </a:t>
            </a:r>
            <a:endParaRPr lang="es-MX" sz="280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72E00D6-064F-457E-B8B3-258A5857BD9D}"/>
              </a:ext>
            </a:extLst>
          </p:cNvPr>
          <p:cNvSpPr/>
          <p:nvPr/>
        </p:nvSpPr>
        <p:spPr>
          <a:xfrm>
            <a:off x="8261025" y="4421497"/>
            <a:ext cx="3116559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buClr>
                <a:srgbClr val="000000"/>
              </a:buClr>
              <a:buSzPts val="2800"/>
            </a:pPr>
            <a:r>
              <a:rPr lang="es-MX" sz="2800" dirty="0">
                <a:solidFill>
                  <a:srgbClr val="000000"/>
                </a:solidFill>
                <a:ea typeface="Calibri"/>
                <a:cs typeface="Calibri"/>
                <a:sym typeface="Calibri"/>
              </a:rPr>
              <a:t>Cada minuto cuenta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B0D63FA-9F18-4228-BBA6-0442658313E0}"/>
              </a:ext>
            </a:extLst>
          </p:cNvPr>
          <p:cNvSpPr txBox="1"/>
          <p:nvPr/>
        </p:nvSpPr>
        <p:spPr>
          <a:xfrm>
            <a:off x="454748" y="5712643"/>
            <a:ext cx="359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solidFill>
                  <a:srgbClr val="C00000"/>
                </a:solidFill>
              </a:rPr>
              <a:t>Poco personal capacitado disponible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1B288E3-FF10-4770-A938-39480D228304}"/>
              </a:ext>
            </a:extLst>
          </p:cNvPr>
          <p:cNvSpPr txBox="1"/>
          <p:nvPr/>
        </p:nvSpPr>
        <p:spPr>
          <a:xfrm>
            <a:off x="4691463" y="5570960"/>
            <a:ext cx="2809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rgbClr val="C00000"/>
                </a:solidFill>
              </a:rPr>
              <a:t>Exactitud y precisión en la toma de decisiones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19376FC-FF2C-440F-B56D-CF55C53406FA}"/>
              </a:ext>
            </a:extLst>
          </p:cNvPr>
          <p:cNvSpPr txBox="1"/>
          <p:nvPr/>
        </p:nvSpPr>
        <p:spPr>
          <a:xfrm>
            <a:off x="9269441" y="5712643"/>
            <a:ext cx="1099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solidFill>
                  <a:srgbClr val="C00000"/>
                </a:solidFill>
              </a:rPr>
              <a:t>Velocidad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327D10-31EF-4797-8526-463FD125C9D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454896" y="109553"/>
            <a:ext cx="8229600" cy="1143000"/>
          </a:xfrm>
        </p:spPr>
        <p:txBody>
          <a:bodyPr>
            <a:normAutofit/>
          </a:bodyPr>
          <a:lstStyle/>
          <a:p>
            <a:r>
              <a:rPr lang="es-MX" sz="4000" dirty="0"/>
              <a:t>Aprendizaje maquina y medicina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0F748E-8B40-4237-8383-A0E8F72673C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17089" y="1435108"/>
            <a:ext cx="10265608" cy="2286000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s-ES" sz="2400" dirty="0"/>
              <a:t>El campo médico se ha basado en métodos en el que el conocimiento es adquirido a partir de la experiencia y el autoaprendizaje, creando un ambiente de alta variabilidad en el diagnóstico y tratamiento de enfermedades.</a:t>
            </a:r>
          </a:p>
          <a:p>
            <a:pPr marL="0" indent="0" algn="just">
              <a:buNone/>
            </a:pPr>
            <a:endParaRPr lang="es-ES" sz="2400" dirty="0"/>
          </a:p>
          <a:p>
            <a:pPr marL="0" indent="0" algn="just">
              <a:buNone/>
            </a:pPr>
            <a:r>
              <a:rPr lang="es-ES" sz="2400" dirty="0"/>
              <a:t>Obtención de información valiosa de una gran cantidad de datos que es difícil obtener para una persona y así estandarizar los métodos de diagnóstico y tratamiento.</a:t>
            </a:r>
            <a:endParaRPr lang="en-US" sz="2400" dirty="0"/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237551-A80E-4F27-9C9A-495961967459}"/>
              </a:ext>
            </a:extLst>
          </p:cNvPr>
          <p:cNvSpPr txBox="1"/>
          <p:nvPr/>
        </p:nvSpPr>
        <p:spPr>
          <a:xfrm>
            <a:off x="5421198" y="5046663"/>
            <a:ext cx="61173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“There is no precision in medicine without A.I.”</a:t>
            </a:r>
          </a:p>
          <a:p>
            <a:pPr lvl="1" algn="r"/>
            <a:r>
              <a:rPr lang="en-US" sz="1600" dirty="0"/>
              <a:t>Forbes Insight 2019</a:t>
            </a:r>
            <a:r>
              <a:rPr lang="en-US" sz="2400" dirty="0"/>
              <a:t> </a:t>
            </a:r>
          </a:p>
        </p:txBody>
      </p:sp>
      <p:pic>
        <p:nvPicPr>
          <p:cNvPr id="1026" name="Picture 2" descr="Resultado de imagen para doctors">
            <a:extLst>
              <a:ext uri="{FF2B5EF4-FFF2-40B4-BE49-F238E27FC236}">
                <a16:creationId xmlns:a16="http://schemas.microsoft.com/office/drawing/2014/main" id="{E7BA811E-B32F-434D-82A4-91DB38876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8228" y="4066325"/>
            <a:ext cx="3045464" cy="279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6 Rectángulo">
            <a:extLst>
              <a:ext uri="{FF2B5EF4-FFF2-40B4-BE49-F238E27FC236}">
                <a16:creationId xmlns:a16="http://schemas.microsoft.com/office/drawing/2014/main" id="{D55DD797-2DA8-49EC-B032-EAC1FA00DC63}"/>
              </a:ext>
            </a:extLst>
          </p:cNvPr>
          <p:cNvSpPr/>
          <p:nvPr/>
        </p:nvSpPr>
        <p:spPr>
          <a:xfrm>
            <a:off x="-340211" y="767715"/>
            <a:ext cx="2514600" cy="146685"/>
          </a:xfrm>
          <a:prstGeom prst="rect">
            <a:avLst/>
          </a:prstGeom>
          <a:solidFill>
            <a:srgbClr val="1F4E56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7 Rectángulo">
            <a:extLst>
              <a:ext uri="{FF2B5EF4-FFF2-40B4-BE49-F238E27FC236}">
                <a16:creationId xmlns:a16="http://schemas.microsoft.com/office/drawing/2014/main" id="{67976756-0442-413E-B72D-5925038066B6}"/>
              </a:ext>
            </a:extLst>
          </p:cNvPr>
          <p:cNvSpPr/>
          <p:nvPr/>
        </p:nvSpPr>
        <p:spPr>
          <a:xfrm>
            <a:off x="-340211" y="577542"/>
            <a:ext cx="2514600" cy="104775"/>
          </a:xfrm>
          <a:prstGeom prst="rect">
            <a:avLst/>
          </a:prstGeom>
          <a:solidFill>
            <a:srgbClr val="64C19B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40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E2A927-2570-48A1-9674-A3931BECC567}"/>
              </a:ext>
            </a:extLst>
          </p:cNvPr>
          <p:cNvSpPr txBox="1">
            <a:spLocks/>
          </p:cNvSpPr>
          <p:nvPr/>
        </p:nvSpPr>
        <p:spPr>
          <a:xfrm>
            <a:off x="2325218" y="403757"/>
            <a:ext cx="9144000" cy="102128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dirty="0"/>
              <a:t>Introducción a Machine </a:t>
            </a:r>
            <a:r>
              <a:rPr lang="es-MX" sz="4000" dirty="0" err="1"/>
              <a:t>Learning</a:t>
            </a:r>
            <a:endParaRPr lang="es-MX" sz="4000" dirty="0"/>
          </a:p>
        </p:txBody>
      </p:sp>
      <p:sp>
        <p:nvSpPr>
          <p:cNvPr id="3" name="6 Rectángulo">
            <a:extLst>
              <a:ext uri="{FF2B5EF4-FFF2-40B4-BE49-F238E27FC236}">
                <a16:creationId xmlns:a16="http://schemas.microsoft.com/office/drawing/2014/main" id="{12802A3E-DDA7-4A5A-957C-7078FFB890CA}"/>
              </a:ext>
            </a:extLst>
          </p:cNvPr>
          <p:cNvSpPr/>
          <p:nvPr/>
        </p:nvSpPr>
        <p:spPr>
          <a:xfrm>
            <a:off x="-340211" y="767715"/>
            <a:ext cx="2514600" cy="146685"/>
          </a:xfrm>
          <a:prstGeom prst="rect">
            <a:avLst/>
          </a:prstGeom>
          <a:solidFill>
            <a:srgbClr val="1F4E56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7 Rectángulo">
            <a:extLst>
              <a:ext uri="{FF2B5EF4-FFF2-40B4-BE49-F238E27FC236}">
                <a16:creationId xmlns:a16="http://schemas.microsoft.com/office/drawing/2014/main" id="{2980C1C5-967A-461B-9F0A-DC6F8FF7CD7E}"/>
              </a:ext>
            </a:extLst>
          </p:cNvPr>
          <p:cNvSpPr/>
          <p:nvPr/>
        </p:nvSpPr>
        <p:spPr>
          <a:xfrm>
            <a:off x="-340211" y="577542"/>
            <a:ext cx="2514600" cy="104775"/>
          </a:xfrm>
          <a:prstGeom prst="rect">
            <a:avLst/>
          </a:prstGeom>
          <a:solidFill>
            <a:srgbClr val="64C19B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Google Shape;181;g6f7e98fa45_0_93">
            <a:extLst>
              <a:ext uri="{FF2B5EF4-FFF2-40B4-BE49-F238E27FC236}">
                <a16:creationId xmlns:a16="http://schemas.microsoft.com/office/drawing/2014/main" id="{64D2716F-BB2B-4B9A-9E33-5C5A4E6451F0}"/>
              </a:ext>
            </a:extLst>
          </p:cNvPr>
          <p:cNvSpPr/>
          <p:nvPr/>
        </p:nvSpPr>
        <p:spPr>
          <a:xfrm>
            <a:off x="7130350" y="2085069"/>
            <a:ext cx="3693600" cy="3628800"/>
          </a:xfrm>
          <a:prstGeom prst="donut">
            <a:avLst>
              <a:gd name="adj" fmla="val 419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183;g6f7e98fa45_0_93">
            <a:extLst>
              <a:ext uri="{FF2B5EF4-FFF2-40B4-BE49-F238E27FC236}">
                <a16:creationId xmlns:a16="http://schemas.microsoft.com/office/drawing/2014/main" id="{ED1A5A42-2A8E-4466-B8E2-E9521752E24E}"/>
              </a:ext>
            </a:extLst>
          </p:cNvPr>
          <p:cNvSpPr/>
          <p:nvPr/>
        </p:nvSpPr>
        <p:spPr>
          <a:xfrm>
            <a:off x="9248500" y="2039394"/>
            <a:ext cx="1744200" cy="650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E3B970"/>
              </a:gs>
              <a:gs pos="100000">
                <a:srgbClr val="A7792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solidFill>
                  <a:srgbClr val="FFFFFF"/>
                </a:solidFill>
              </a:rPr>
              <a:t>Obtención de datos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5" name="Google Shape;184;g6f7e98fa45_0_93">
            <a:extLst>
              <a:ext uri="{FF2B5EF4-FFF2-40B4-BE49-F238E27FC236}">
                <a16:creationId xmlns:a16="http://schemas.microsoft.com/office/drawing/2014/main" id="{8C851BDB-AFBD-48F4-8656-613A125F94D5}"/>
              </a:ext>
            </a:extLst>
          </p:cNvPr>
          <p:cNvSpPr/>
          <p:nvPr/>
        </p:nvSpPr>
        <p:spPr>
          <a:xfrm>
            <a:off x="9495800" y="5095269"/>
            <a:ext cx="1918800" cy="650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C14A4C"/>
              </a:gs>
              <a:gs pos="100000">
                <a:srgbClr val="61282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solidFill>
                  <a:srgbClr val="FFFFFF"/>
                </a:solidFill>
              </a:rPr>
              <a:t>Pre-procesamiento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" name="Google Shape;185;g6f7e98fa45_0_93">
            <a:extLst>
              <a:ext uri="{FF2B5EF4-FFF2-40B4-BE49-F238E27FC236}">
                <a16:creationId xmlns:a16="http://schemas.microsoft.com/office/drawing/2014/main" id="{BB20E9F6-44F8-49B6-ABD0-61248BA4733D}"/>
              </a:ext>
            </a:extLst>
          </p:cNvPr>
          <p:cNvSpPr/>
          <p:nvPr/>
        </p:nvSpPr>
        <p:spPr>
          <a:xfrm>
            <a:off x="10273200" y="3386169"/>
            <a:ext cx="1918800" cy="618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AC56A"/>
              </a:gs>
              <a:gs pos="100000">
                <a:srgbClr val="63773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solidFill>
                  <a:srgbClr val="FFFFFF"/>
                </a:solidFill>
              </a:rPr>
              <a:t>Análisis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7" name="Google Shape;186;g6f7e98fa45_0_93">
            <a:extLst>
              <a:ext uri="{FF2B5EF4-FFF2-40B4-BE49-F238E27FC236}">
                <a16:creationId xmlns:a16="http://schemas.microsoft.com/office/drawing/2014/main" id="{2EEB1D8C-8D70-4DEC-A74D-4F684B147E85}"/>
              </a:ext>
            </a:extLst>
          </p:cNvPr>
          <p:cNvSpPr/>
          <p:nvPr/>
        </p:nvSpPr>
        <p:spPr>
          <a:xfrm>
            <a:off x="6833550" y="5095269"/>
            <a:ext cx="1918800" cy="650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00FF"/>
              </a:gs>
              <a:gs pos="100000">
                <a:srgbClr val="46464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solidFill>
                  <a:srgbClr val="FFFFFF"/>
                </a:solidFill>
              </a:rPr>
              <a:t>Entrenamiento del modelo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8" name="Google Shape;187;g6f7e98fa45_0_93">
            <a:extLst>
              <a:ext uri="{FF2B5EF4-FFF2-40B4-BE49-F238E27FC236}">
                <a16:creationId xmlns:a16="http://schemas.microsoft.com/office/drawing/2014/main" id="{D7391364-CD81-4E93-AFF0-A5D6088433DB}"/>
              </a:ext>
            </a:extLst>
          </p:cNvPr>
          <p:cNvSpPr/>
          <p:nvPr/>
        </p:nvSpPr>
        <p:spPr>
          <a:xfrm>
            <a:off x="5557300" y="3386169"/>
            <a:ext cx="1918800" cy="650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8B2E3"/>
              </a:gs>
              <a:gs pos="100000">
                <a:srgbClr val="6459B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FFFF"/>
                </a:solidFill>
              </a:rPr>
              <a:t>Evaluación del modelo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9" name="Google Shape;188;g6f7e98fa45_0_93">
            <a:extLst>
              <a:ext uri="{FF2B5EF4-FFF2-40B4-BE49-F238E27FC236}">
                <a16:creationId xmlns:a16="http://schemas.microsoft.com/office/drawing/2014/main" id="{BA277BF3-5935-4E26-B61A-5BCD25964B24}"/>
              </a:ext>
            </a:extLst>
          </p:cNvPr>
          <p:cNvSpPr/>
          <p:nvPr/>
        </p:nvSpPr>
        <p:spPr>
          <a:xfrm>
            <a:off x="6692925" y="2039394"/>
            <a:ext cx="1918800" cy="650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5BFC9"/>
              </a:gs>
              <a:gs pos="100000">
                <a:srgbClr val="457D8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FFFF"/>
                </a:solidFill>
              </a:rPr>
              <a:t>Monitoreo y optimización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451C790C-97AF-4917-B63B-B693A3ED2F5E}"/>
              </a:ext>
            </a:extLst>
          </p:cNvPr>
          <p:cNvSpPr txBox="1"/>
          <p:nvPr/>
        </p:nvSpPr>
        <p:spPr>
          <a:xfrm>
            <a:off x="431907" y="2085069"/>
            <a:ext cx="486246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Datos: </a:t>
            </a:r>
            <a:r>
              <a:rPr lang="es-MX" dirty="0"/>
              <a:t>Entre más datos mejor</a:t>
            </a:r>
          </a:p>
          <a:p>
            <a:endParaRPr lang="es-MX" dirty="0"/>
          </a:p>
          <a:p>
            <a:r>
              <a:rPr lang="es-MX" b="1" dirty="0"/>
              <a:t>Modelo: </a:t>
            </a:r>
            <a:r>
              <a:rPr lang="es-MX" dirty="0"/>
              <a:t>El modelo más sencillo es un modelo lineal</a:t>
            </a:r>
          </a:p>
          <a:p>
            <a:endParaRPr lang="es-MX" dirty="0"/>
          </a:p>
          <a:p>
            <a:r>
              <a:rPr lang="es-MX" b="1" dirty="0"/>
              <a:t>Función objetivo: </a:t>
            </a:r>
            <a:r>
              <a:rPr lang="es-MX" dirty="0"/>
              <a:t>Función que estima que tan correctas son las predicciones del modelo.</a:t>
            </a:r>
          </a:p>
          <a:p>
            <a:endParaRPr lang="es-MX" dirty="0"/>
          </a:p>
          <a:p>
            <a:r>
              <a:rPr lang="es-MX" dirty="0"/>
              <a:t>Función de perdida || Función de recompensa</a:t>
            </a:r>
          </a:p>
          <a:p>
            <a:endParaRPr lang="es-MX" dirty="0"/>
          </a:p>
          <a:p>
            <a:r>
              <a:rPr lang="es-MX" b="1" dirty="0"/>
              <a:t>Algoritmo de optimización: </a:t>
            </a:r>
            <a:r>
              <a:rPr lang="es-MX" dirty="0"/>
              <a:t>Método para variar los parámetros del modelo y así optimizar la función objetivo.</a:t>
            </a:r>
            <a:endParaRPr lang="es-MX" b="1" dirty="0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40D64FF0-9814-45CC-A924-88F0B10F3E0D}"/>
              </a:ext>
            </a:extLst>
          </p:cNvPr>
          <p:cNvSpPr/>
          <p:nvPr/>
        </p:nvSpPr>
        <p:spPr>
          <a:xfrm>
            <a:off x="257138" y="2205953"/>
            <a:ext cx="131975" cy="131975"/>
          </a:xfrm>
          <a:prstGeom prst="rect">
            <a:avLst/>
          </a:prstGeom>
          <a:solidFill>
            <a:srgbClr val="64C1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2D4BA49A-2348-4331-B90E-A17FFA290066}"/>
              </a:ext>
            </a:extLst>
          </p:cNvPr>
          <p:cNvSpPr/>
          <p:nvPr/>
        </p:nvSpPr>
        <p:spPr>
          <a:xfrm>
            <a:off x="258865" y="2812994"/>
            <a:ext cx="131975" cy="131975"/>
          </a:xfrm>
          <a:prstGeom prst="rect">
            <a:avLst/>
          </a:prstGeom>
          <a:solidFill>
            <a:srgbClr val="64C1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45B30E73-C674-4435-BFBC-85FE45D73E06}"/>
              </a:ext>
            </a:extLst>
          </p:cNvPr>
          <p:cNvSpPr/>
          <p:nvPr/>
        </p:nvSpPr>
        <p:spPr>
          <a:xfrm>
            <a:off x="258865" y="3629481"/>
            <a:ext cx="131975" cy="131975"/>
          </a:xfrm>
          <a:prstGeom prst="rect">
            <a:avLst/>
          </a:prstGeom>
          <a:solidFill>
            <a:srgbClr val="64C1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D50B283B-3E4A-4312-9402-B0FB7B59F3E8}"/>
              </a:ext>
            </a:extLst>
          </p:cNvPr>
          <p:cNvSpPr/>
          <p:nvPr/>
        </p:nvSpPr>
        <p:spPr>
          <a:xfrm>
            <a:off x="258864" y="5009104"/>
            <a:ext cx="131975" cy="131975"/>
          </a:xfrm>
          <a:prstGeom prst="rect">
            <a:avLst/>
          </a:prstGeom>
          <a:solidFill>
            <a:srgbClr val="64C1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6426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f7e98fa45_0_669"/>
          <p:cNvSpPr txBox="1"/>
          <p:nvPr/>
        </p:nvSpPr>
        <p:spPr>
          <a:xfrm>
            <a:off x="588578" y="2611141"/>
            <a:ext cx="20538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Entrenamiento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g6f7e98fa45_0_669"/>
          <p:cNvSpPr txBox="1"/>
          <p:nvPr/>
        </p:nvSpPr>
        <p:spPr>
          <a:xfrm>
            <a:off x="953678" y="5240969"/>
            <a:ext cx="1429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Inferencia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g6f7e98fa45_0_669" descr="Resultado de imagen para paper ic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5550" y="2035077"/>
            <a:ext cx="576064" cy="576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6f7e98fa45_0_669" descr="Resultado de imagen para paper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91614" y="2035077"/>
            <a:ext cx="576064" cy="576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6f7e98fa45_0_669" descr="Resultado de imagen para paper ico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37145" y="2035077"/>
            <a:ext cx="576064" cy="576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6f7e98fa45_0_669" descr="Resultado de imagen para paper icon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115550" y="2720689"/>
            <a:ext cx="576064" cy="576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6f7e98fa45_0_669" descr="Resultado de imagen para paper icon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691614" y="2720689"/>
            <a:ext cx="576064" cy="576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6f7e98fa45_0_669" descr="Resultado de imagen para paper icon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237145" y="2720689"/>
            <a:ext cx="576064" cy="576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6f7e98fa45_0_669" descr="Resultado de imagen para paper icon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782676" y="2043121"/>
            <a:ext cx="576064" cy="576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6f7e98fa45_0_669" descr="Resultado de imagen para paper icon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358740" y="2043121"/>
            <a:ext cx="576064" cy="576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g6f7e98fa45_0_669" descr="Resultado de imagen para paper ico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13209" y="2720689"/>
            <a:ext cx="576064" cy="576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6f7e98fa45_0_669" descr="Resultado de imagen para paper icon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389273" y="2720689"/>
            <a:ext cx="576064" cy="576064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6f7e98fa45_0_669"/>
          <p:cNvSpPr txBox="1"/>
          <p:nvPr/>
        </p:nvSpPr>
        <p:spPr>
          <a:xfrm>
            <a:off x="3239244" y="3512596"/>
            <a:ext cx="2695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rgbClr val="264457"/>
                </a:solidFill>
                <a:latin typeface="Calibri"/>
                <a:ea typeface="Calibri"/>
                <a:cs typeface="Calibri"/>
                <a:sym typeface="Calibri"/>
              </a:rPr>
              <a:t>Datos</a:t>
            </a:r>
            <a:endParaRPr sz="2000">
              <a:solidFill>
                <a:srgbClr val="26445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6f7e98fa45_0_669"/>
          <p:cNvSpPr/>
          <p:nvPr/>
        </p:nvSpPr>
        <p:spPr>
          <a:xfrm>
            <a:off x="3023220" y="1712577"/>
            <a:ext cx="8352900" cy="2173800"/>
          </a:xfrm>
          <a:prstGeom prst="rect">
            <a:avLst/>
          </a:prstGeom>
          <a:noFill/>
          <a:ln w="12700" cap="flat" cmpd="sng">
            <a:solidFill>
              <a:srgbClr val="147EA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2" name="Google Shape;162;g6f7e98fa45_0_669"/>
          <p:cNvCxnSpPr/>
          <p:nvPr/>
        </p:nvCxnSpPr>
        <p:spPr>
          <a:xfrm rot="10800000" flipH="1">
            <a:off x="5975548" y="2714390"/>
            <a:ext cx="832800" cy="6300"/>
          </a:xfrm>
          <a:prstGeom prst="straightConnector1">
            <a:avLst/>
          </a:prstGeom>
          <a:noFill/>
          <a:ln w="38100" cap="flat" cmpd="sng">
            <a:solidFill>
              <a:srgbClr val="7030A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163" name="Google Shape;163;g6f7e98fa45_0_669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880286" y="2035077"/>
            <a:ext cx="2767670" cy="1358882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1482AB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4" name="Google Shape;164;g6f7e98fa45_0_669"/>
          <p:cNvSpPr txBox="1"/>
          <p:nvPr/>
        </p:nvSpPr>
        <p:spPr>
          <a:xfrm>
            <a:off x="6837315" y="3455529"/>
            <a:ext cx="2810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rgbClr val="264457"/>
                </a:solidFill>
                <a:latin typeface="Calibri"/>
                <a:ea typeface="Calibri"/>
                <a:cs typeface="Calibri"/>
                <a:sym typeface="Calibri"/>
              </a:rPr>
              <a:t>Algoritmo de aprendizaje</a:t>
            </a:r>
            <a:endParaRPr sz="2000">
              <a:solidFill>
                <a:srgbClr val="26445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" name="Google Shape;165;g6f7e98fa45_0_669" descr="Resultado de imagen para paper icon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269925" y="5145036"/>
            <a:ext cx="576064" cy="576064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6f7e98fa45_0_669"/>
          <p:cNvSpPr txBox="1"/>
          <p:nvPr/>
        </p:nvSpPr>
        <p:spPr>
          <a:xfrm>
            <a:off x="3967495" y="5849373"/>
            <a:ext cx="1391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rgbClr val="264457"/>
                </a:solidFill>
                <a:latin typeface="Calibri"/>
                <a:ea typeface="Calibri"/>
                <a:cs typeface="Calibri"/>
                <a:sym typeface="Calibri"/>
              </a:rPr>
              <a:t>Nuevo dato</a:t>
            </a:r>
            <a:endParaRPr sz="2000">
              <a:solidFill>
                <a:srgbClr val="26445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g6f7e98fa45_0_669"/>
          <p:cNvSpPr/>
          <p:nvPr/>
        </p:nvSpPr>
        <p:spPr>
          <a:xfrm>
            <a:off x="3023220" y="4542456"/>
            <a:ext cx="8352900" cy="2173800"/>
          </a:xfrm>
          <a:prstGeom prst="rect">
            <a:avLst/>
          </a:prstGeom>
          <a:noFill/>
          <a:ln w="12700" cap="flat" cmpd="sng">
            <a:solidFill>
              <a:srgbClr val="147EA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8" name="Google Shape;168;g6f7e98fa45_0_669"/>
          <p:cNvCxnSpPr/>
          <p:nvPr/>
        </p:nvCxnSpPr>
        <p:spPr>
          <a:xfrm>
            <a:off x="8279804" y="3764953"/>
            <a:ext cx="0" cy="1404000"/>
          </a:xfrm>
          <a:prstGeom prst="straightConnector1">
            <a:avLst/>
          </a:prstGeom>
          <a:noFill/>
          <a:ln w="38100" cap="flat" cmpd="sng">
            <a:solidFill>
              <a:srgbClr val="7030A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69" name="Google Shape;169;g6f7e98fa45_0_669"/>
          <p:cNvSpPr txBox="1"/>
          <p:nvPr/>
        </p:nvSpPr>
        <p:spPr>
          <a:xfrm>
            <a:off x="7783524" y="6346979"/>
            <a:ext cx="995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rgbClr val="264457"/>
                </a:solidFill>
                <a:latin typeface="Calibri"/>
                <a:ea typeface="Calibri"/>
                <a:cs typeface="Calibri"/>
                <a:sym typeface="Calibri"/>
              </a:rPr>
              <a:t>Modelo</a:t>
            </a:r>
            <a:endParaRPr sz="2000">
              <a:solidFill>
                <a:srgbClr val="26445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0" name="Google Shape;170;g6f7e98fa45_0_669"/>
          <p:cNvCxnSpPr/>
          <p:nvPr/>
        </p:nvCxnSpPr>
        <p:spPr>
          <a:xfrm rot="10800000" flipH="1">
            <a:off x="6001664" y="5629255"/>
            <a:ext cx="832800" cy="6300"/>
          </a:xfrm>
          <a:prstGeom prst="straightConnector1">
            <a:avLst/>
          </a:prstGeom>
          <a:noFill/>
          <a:ln w="38100" cap="flat" cmpd="sng">
            <a:solidFill>
              <a:srgbClr val="7030A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g6f7e98fa45_0_669"/>
          <p:cNvCxnSpPr/>
          <p:nvPr/>
        </p:nvCxnSpPr>
        <p:spPr>
          <a:xfrm rot="10800000" flipH="1">
            <a:off x="9164150" y="5629255"/>
            <a:ext cx="832800" cy="6300"/>
          </a:xfrm>
          <a:prstGeom prst="straightConnector1">
            <a:avLst/>
          </a:prstGeom>
          <a:noFill/>
          <a:ln w="38100" cap="flat" cmpd="sng">
            <a:solidFill>
              <a:srgbClr val="7030A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172" name="Google Shape;172;g6f7e98fa45_0_669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0319088" y="5294599"/>
            <a:ext cx="921325" cy="66956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6f7e98fa45_0_669"/>
          <p:cNvSpPr txBox="1"/>
          <p:nvPr/>
        </p:nvSpPr>
        <p:spPr>
          <a:xfrm>
            <a:off x="10107527" y="6277628"/>
            <a:ext cx="1272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rgbClr val="264457"/>
                </a:solidFill>
                <a:latin typeface="Calibri"/>
                <a:ea typeface="Calibri"/>
                <a:cs typeface="Calibri"/>
                <a:sym typeface="Calibri"/>
              </a:rPr>
              <a:t>Predicción</a:t>
            </a:r>
            <a:endParaRPr sz="2000">
              <a:solidFill>
                <a:srgbClr val="26445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g6f7e98fa45_0_66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814233" y="5319543"/>
            <a:ext cx="960785" cy="94378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126;g6f7e98fa45_0_62">
            <a:extLst>
              <a:ext uri="{FF2B5EF4-FFF2-40B4-BE49-F238E27FC236}">
                <a16:creationId xmlns:a16="http://schemas.microsoft.com/office/drawing/2014/main" id="{9C9EA563-9193-4EC1-9F83-67F990908E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1337" y="837165"/>
            <a:ext cx="12246000" cy="681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000" dirty="0">
                <a:solidFill>
                  <a:srgbClr val="000000"/>
                </a:solidFill>
              </a:rPr>
              <a:t>¿Como funciona?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32" name="15 Rectángulo">
            <a:extLst>
              <a:ext uri="{FF2B5EF4-FFF2-40B4-BE49-F238E27FC236}">
                <a16:creationId xmlns:a16="http://schemas.microsoft.com/office/drawing/2014/main" id="{A6299A30-BC6B-433E-9980-56C27A43E2E5}"/>
              </a:ext>
            </a:extLst>
          </p:cNvPr>
          <p:cNvSpPr/>
          <p:nvPr/>
        </p:nvSpPr>
        <p:spPr>
          <a:xfrm>
            <a:off x="-1" y="0"/>
            <a:ext cx="12192001" cy="681600"/>
          </a:xfrm>
          <a:prstGeom prst="rect">
            <a:avLst/>
          </a:prstGeom>
          <a:solidFill>
            <a:srgbClr val="64C19B"/>
          </a:solidFill>
          <a:ln>
            <a:solidFill>
              <a:srgbClr val="64C1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16 Rectángulo">
            <a:extLst>
              <a:ext uri="{FF2B5EF4-FFF2-40B4-BE49-F238E27FC236}">
                <a16:creationId xmlns:a16="http://schemas.microsoft.com/office/drawing/2014/main" id="{73D3EFA3-BC63-400B-84BB-4E951AA1E0FD}"/>
              </a:ext>
            </a:extLst>
          </p:cNvPr>
          <p:cNvSpPr/>
          <p:nvPr/>
        </p:nvSpPr>
        <p:spPr>
          <a:xfrm>
            <a:off x="0" y="-1"/>
            <a:ext cx="12191998" cy="486857"/>
          </a:xfrm>
          <a:prstGeom prst="rect">
            <a:avLst/>
          </a:prstGeom>
          <a:solidFill>
            <a:srgbClr val="1F4E56"/>
          </a:solidFill>
          <a:ln>
            <a:solidFill>
              <a:srgbClr val="1F4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555b6147e_0_0"/>
          <p:cNvSpPr/>
          <p:nvPr/>
        </p:nvSpPr>
        <p:spPr>
          <a:xfrm>
            <a:off x="4347750" y="2160749"/>
            <a:ext cx="3148500" cy="463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147EA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Aprendizaje máquina</a:t>
            </a:r>
            <a:endParaRPr/>
          </a:p>
        </p:txBody>
      </p:sp>
      <p:sp>
        <p:nvSpPr>
          <p:cNvPr id="195" name="Google Shape;195;g6555b6147e_0_0"/>
          <p:cNvSpPr/>
          <p:nvPr/>
        </p:nvSpPr>
        <p:spPr>
          <a:xfrm>
            <a:off x="2893475" y="3111074"/>
            <a:ext cx="1853100" cy="463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147EA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Supervisado</a:t>
            </a:r>
            <a:endParaRPr/>
          </a:p>
        </p:txBody>
      </p:sp>
      <p:sp>
        <p:nvSpPr>
          <p:cNvPr id="196" name="Google Shape;196;g6555b6147e_0_0"/>
          <p:cNvSpPr/>
          <p:nvPr/>
        </p:nvSpPr>
        <p:spPr>
          <a:xfrm>
            <a:off x="7569575" y="3111074"/>
            <a:ext cx="2021400" cy="463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147EA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Sin supervisión</a:t>
            </a:r>
            <a:endParaRPr/>
          </a:p>
        </p:txBody>
      </p:sp>
      <p:sp>
        <p:nvSpPr>
          <p:cNvPr id="197" name="Google Shape;197;g6555b6147e_0_0"/>
          <p:cNvSpPr/>
          <p:nvPr/>
        </p:nvSpPr>
        <p:spPr>
          <a:xfrm>
            <a:off x="1514675" y="4320224"/>
            <a:ext cx="1853100" cy="463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147EA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Regresión</a:t>
            </a:r>
            <a:endParaRPr/>
          </a:p>
        </p:txBody>
      </p:sp>
      <p:sp>
        <p:nvSpPr>
          <p:cNvPr id="198" name="Google Shape;198;g6555b6147e_0_0"/>
          <p:cNvSpPr/>
          <p:nvPr/>
        </p:nvSpPr>
        <p:spPr>
          <a:xfrm>
            <a:off x="4112675" y="4320224"/>
            <a:ext cx="1853100" cy="463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147EA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Clasificación</a:t>
            </a:r>
            <a:endParaRPr/>
          </a:p>
        </p:txBody>
      </p:sp>
      <p:sp>
        <p:nvSpPr>
          <p:cNvPr id="199" name="Google Shape;199;g6555b6147e_0_0"/>
          <p:cNvSpPr/>
          <p:nvPr/>
        </p:nvSpPr>
        <p:spPr>
          <a:xfrm>
            <a:off x="6478838" y="4320224"/>
            <a:ext cx="1853100" cy="463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147EA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Clustering</a:t>
            </a:r>
            <a:endParaRPr/>
          </a:p>
        </p:txBody>
      </p:sp>
      <p:sp>
        <p:nvSpPr>
          <p:cNvPr id="200" name="Google Shape;200;g6555b6147e_0_0"/>
          <p:cNvSpPr/>
          <p:nvPr/>
        </p:nvSpPr>
        <p:spPr>
          <a:xfrm>
            <a:off x="8845000" y="4320224"/>
            <a:ext cx="1853100" cy="463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147EA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Descubrimiento de patrones</a:t>
            </a:r>
            <a:endParaRPr/>
          </a:p>
        </p:txBody>
      </p:sp>
      <p:cxnSp>
        <p:nvCxnSpPr>
          <p:cNvPr id="201" name="Google Shape;201;g6555b6147e_0_0"/>
          <p:cNvCxnSpPr>
            <a:stCxn id="194" idx="2"/>
            <a:endCxn id="195" idx="0"/>
          </p:cNvCxnSpPr>
          <p:nvPr/>
        </p:nvCxnSpPr>
        <p:spPr>
          <a:xfrm rot="5400000">
            <a:off x="4627650" y="1816799"/>
            <a:ext cx="486600" cy="21021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2" name="Google Shape;202;g6555b6147e_0_0"/>
          <p:cNvCxnSpPr>
            <a:stCxn id="194" idx="2"/>
            <a:endCxn id="196" idx="0"/>
          </p:cNvCxnSpPr>
          <p:nvPr/>
        </p:nvCxnSpPr>
        <p:spPr>
          <a:xfrm rot="-5400000" flipH="1">
            <a:off x="7007850" y="1538699"/>
            <a:ext cx="486600" cy="26583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3" name="Google Shape;203;g6555b6147e_0_0"/>
          <p:cNvCxnSpPr>
            <a:stCxn id="195" idx="2"/>
            <a:endCxn id="197" idx="0"/>
          </p:cNvCxnSpPr>
          <p:nvPr/>
        </p:nvCxnSpPr>
        <p:spPr>
          <a:xfrm rot="5400000">
            <a:off x="2757875" y="3258224"/>
            <a:ext cx="745500" cy="13788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g6555b6147e_0_0"/>
          <p:cNvCxnSpPr>
            <a:stCxn id="195" idx="2"/>
            <a:endCxn id="198" idx="0"/>
          </p:cNvCxnSpPr>
          <p:nvPr/>
        </p:nvCxnSpPr>
        <p:spPr>
          <a:xfrm rot="-5400000" flipH="1">
            <a:off x="4056875" y="3338024"/>
            <a:ext cx="745500" cy="12192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g6555b6147e_0_0"/>
          <p:cNvCxnSpPr>
            <a:stCxn id="196" idx="2"/>
            <a:endCxn id="199" idx="0"/>
          </p:cNvCxnSpPr>
          <p:nvPr/>
        </p:nvCxnSpPr>
        <p:spPr>
          <a:xfrm rot="5400000">
            <a:off x="7620125" y="3360224"/>
            <a:ext cx="745500" cy="11748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6" name="Google Shape;206;g6555b6147e_0_0"/>
          <p:cNvCxnSpPr>
            <a:stCxn id="196" idx="2"/>
            <a:endCxn id="200" idx="0"/>
          </p:cNvCxnSpPr>
          <p:nvPr/>
        </p:nvCxnSpPr>
        <p:spPr>
          <a:xfrm rot="-5400000" flipH="1">
            <a:off x="8803175" y="3351974"/>
            <a:ext cx="745500" cy="11913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7" name="Google Shape;207;g6555b6147e_0_0"/>
          <p:cNvSpPr txBox="1"/>
          <p:nvPr/>
        </p:nvSpPr>
        <p:spPr>
          <a:xfrm>
            <a:off x="1032875" y="5320174"/>
            <a:ext cx="28167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s-MX" i="1">
                <a:latin typeface="Calibri"/>
                <a:ea typeface="Calibri"/>
                <a:cs typeface="Calibri"/>
                <a:sym typeface="Calibri"/>
              </a:rPr>
              <a:t>Predecir el precio de una casa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s-MX" i="1">
                <a:latin typeface="Calibri"/>
                <a:ea typeface="Calibri"/>
                <a:cs typeface="Calibri"/>
                <a:sym typeface="Calibri"/>
              </a:rPr>
              <a:t>Predecir el clima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8" name="Google Shape;208;g6555b6147e_0_0"/>
          <p:cNvCxnSpPr>
            <a:stCxn id="197" idx="2"/>
            <a:endCxn id="207" idx="0"/>
          </p:cNvCxnSpPr>
          <p:nvPr/>
        </p:nvCxnSpPr>
        <p:spPr>
          <a:xfrm>
            <a:off x="2441225" y="4784024"/>
            <a:ext cx="0" cy="5361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9" name="Google Shape;209;g6555b6147e_0_0"/>
          <p:cNvSpPr txBox="1"/>
          <p:nvPr/>
        </p:nvSpPr>
        <p:spPr>
          <a:xfrm>
            <a:off x="3623675" y="5320174"/>
            <a:ext cx="28167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s-MX" i="1">
                <a:latin typeface="Calibri"/>
                <a:ea typeface="Calibri"/>
                <a:cs typeface="Calibri"/>
                <a:sym typeface="Calibri"/>
              </a:rPr>
              <a:t>Reconocimiento de rostros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s-MX" i="1">
                <a:latin typeface="Calibri"/>
                <a:ea typeface="Calibri"/>
                <a:cs typeface="Calibri"/>
                <a:sym typeface="Calibri"/>
              </a:rPr>
              <a:t>Detección de spam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0" name="Google Shape;210;g6555b6147e_0_0"/>
          <p:cNvCxnSpPr>
            <a:stCxn id="198" idx="2"/>
            <a:endCxn id="209" idx="0"/>
          </p:cNvCxnSpPr>
          <p:nvPr/>
        </p:nvCxnSpPr>
        <p:spPr>
          <a:xfrm flipH="1">
            <a:off x="5032025" y="4784024"/>
            <a:ext cx="7200" cy="5361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1" name="Google Shape;211;g6555b6147e_0_0"/>
          <p:cNvSpPr txBox="1"/>
          <p:nvPr/>
        </p:nvSpPr>
        <p:spPr>
          <a:xfrm>
            <a:off x="5996658" y="5320174"/>
            <a:ext cx="28167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s-MX" i="1">
                <a:latin typeface="Calibri"/>
                <a:ea typeface="Calibri"/>
                <a:cs typeface="Calibri"/>
                <a:sym typeface="Calibri"/>
              </a:rPr>
              <a:t>Agrupar clientes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s-MX" i="1">
                <a:latin typeface="Calibri"/>
                <a:ea typeface="Calibri"/>
                <a:cs typeface="Calibri"/>
                <a:sym typeface="Calibri"/>
              </a:rPr>
              <a:t>Identificación de áreas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2" name="Google Shape;212;g6555b6147e_0_0"/>
          <p:cNvCxnSpPr>
            <a:stCxn id="199" idx="2"/>
            <a:endCxn id="211" idx="0"/>
          </p:cNvCxnSpPr>
          <p:nvPr/>
        </p:nvCxnSpPr>
        <p:spPr>
          <a:xfrm flipH="1">
            <a:off x="7405088" y="4784024"/>
            <a:ext cx="300" cy="5361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3" name="Google Shape;213;g6555b6147e_0_0"/>
          <p:cNvSpPr txBox="1"/>
          <p:nvPr/>
        </p:nvSpPr>
        <p:spPr>
          <a:xfrm>
            <a:off x="8358858" y="5320174"/>
            <a:ext cx="28167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s-MX" i="1" dirty="0">
                <a:latin typeface="Calibri"/>
                <a:ea typeface="Calibri"/>
                <a:cs typeface="Calibri"/>
                <a:sym typeface="Calibri"/>
              </a:rPr>
              <a:t>Descubrir preferencias</a:t>
            </a:r>
            <a:endParaRPr i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s-MX" i="1" dirty="0">
                <a:latin typeface="Calibri"/>
                <a:ea typeface="Calibri"/>
                <a:cs typeface="Calibri"/>
                <a:sym typeface="Calibri"/>
              </a:rPr>
              <a:t>Extracción de tópicos</a:t>
            </a:r>
            <a:endParaRPr i="1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4" name="Google Shape;214;g6555b6147e_0_0"/>
          <p:cNvCxnSpPr>
            <a:stCxn id="200" idx="2"/>
            <a:endCxn id="213" idx="0"/>
          </p:cNvCxnSpPr>
          <p:nvPr/>
        </p:nvCxnSpPr>
        <p:spPr>
          <a:xfrm flipH="1">
            <a:off x="9767350" y="4784024"/>
            <a:ext cx="4200" cy="5361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5" name="Google Shape;215;g6555b6147e_0_0"/>
          <p:cNvSpPr txBox="1">
            <a:spLocks noGrp="1"/>
          </p:cNvSpPr>
          <p:nvPr>
            <p:ph type="title"/>
          </p:nvPr>
        </p:nvSpPr>
        <p:spPr>
          <a:xfrm>
            <a:off x="-54075" y="1035699"/>
            <a:ext cx="12246000" cy="681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000" dirty="0">
                <a:solidFill>
                  <a:srgbClr val="000000"/>
                </a:solidFill>
              </a:rPr>
              <a:t>Tipos de algoritmos</a:t>
            </a:r>
            <a:endParaRPr sz="4000" dirty="0">
              <a:solidFill>
                <a:srgbClr val="000000"/>
              </a:solidFill>
            </a:endParaRPr>
          </a:p>
        </p:txBody>
      </p:sp>
      <p:sp>
        <p:nvSpPr>
          <p:cNvPr id="24" name="15 Rectángulo">
            <a:extLst>
              <a:ext uri="{FF2B5EF4-FFF2-40B4-BE49-F238E27FC236}">
                <a16:creationId xmlns:a16="http://schemas.microsoft.com/office/drawing/2014/main" id="{C82B16B7-281F-4587-91AE-3D97A3982455}"/>
              </a:ext>
            </a:extLst>
          </p:cNvPr>
          <p:cNvSpPr/>
          <p:nvPr/>
        </p:nvSpPr>
        <p:spPr>
          <a:xfrm>
            <a:off x="-1" y="0"/>
            <a:ext cx="12192001" cy="681600"/>
          </a:xfrm>
          <a:prstGeom prst="rect">
            <a:avLst/>
          </a:prstGeom>
          <a:solidFill>
            <a:srgbClr val="64C19B"/>
          </a:solidFill>
          <a:ln>
            <a:solidFill>
              <a:srgbClr val="64C1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16 Rectángulo">
            <a:extLst>
              <a:ext uri="{FF2B5EF4-FFF2-40B4-BE49-F238E27FC236}">
                <a16:creationId xmlns:a16="http://schemas.microsoft.com/office/drawing/2014/main" id="{E9DE5E74-22C8-4B79-A137-25B9EE1275EB}"/>
              </a:ext>
            </a:extLst>
          </p:cNvPr>
          <p:cNvSpPr/>
          <p:nvPr/>
        </p:nvSpPr>
        <p:spPr>
          <a:xfrm>
            <a:off x="0" y="-1"/>
            <a:ext cx="12191998" cy="486857"/>
          </a:xfrm>
          <a:prstGeom prst="rect">
            <a:avLst/>
          </a:prstGeom>
          <a:solidFill>
            <a:srgbClr val="1F4E56"/>
          </a:solidFill>
          <a:ln>
            <a:solidFill>
              <a:srgbClr val="1F4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15E3F7A-D496-46FE-B1F6-95226EE01289}"/>
              </a:ext>
            </a:extLst>
          </p:cNvPr>
          <p:cNvSpPr txBox="1">
            <a:spLocks/>
          </p:cNvSpPr>
          <p:nvPr/>
        </p:nvSpPr>
        <p:spPr>
          <a:xfrm>
            <a:off x="2315888" y="442845"/>
            <a:ext cx="9144000" cy="102128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dirty="0"/>
              <a:t>Algoritmos NO supervisados</a:t>
            </a:r>
          </a:p>
        </p:txBody>
      </p:sp>
      <p:sp>
        <p:nvSpPr>
          <p:cNvPr id="5" name="6 Rectángulo">
            <a:extLst>
              <a:ext uri="{FF2B5EF4-FFF2-40B4-BE49-F238E27FC236}">
                <a16:creationId xmlns:a16="http://schemas.microsoft.com/office/drawing/2014/main" id="{02FDA039-2CFB-4023-8553-7B1DDADF13FB}"/>
              </a:ext>
            </a:extLst>
          </p:cNvPr>
          <p:cNvSpPr/>
          <p:nvPr/>
        </p:nvSpPr>
        <p:spPr>
          <a:xfrm>
            <a:off x="-340211" y="767715"/>
            <a:ext cx="2514600" cy="146685"/>
          </a:xfrm>
          <a:prstGeom prst="rect">
            <a:avLst/>
          </a:prstGeom>
          <a:solidFill>
            <a:srgbClr val="1F4E56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7 Rectángulo">
            <a:extLst>
              <a:ext uri="{FF2B5EF4-FFF2-40B4-BE49-F238E27FC236}">
                <a16:creationId xmlns:a16="http://schemas.microsoft.com/office/drawing/2014/main" id="{429F7FC5-592F-4780-B2A5-D2725B9A90D7}"/>
              </a:ext>
            </a:extLst>
          </p:cNvPr>
          <p:cNvSpPr/>
          <p:nvPr/>
        </p:nvSpPr>
        <p:spPr>
          <a:xfrm>
            <a:off x="-340211" y="577542"/>
            <a:ext cx="2514600" cy="104775"/>
          </a:xfrm>
          <a:prstGeom prst="rect">
            <a:avLst/>
          </a:prstGeom>
          <a:solidFill>
            <a:srgbClr val="64C19B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76C8A46-A299-40FD-8C21-AA9F1C9370D7}"/>
              </a:ext>
            </a:extLst>
          </p:cNvPr>
          <p:cNvSpPr txBox="1"/>
          <p:nvPr/>
        </p:nvSpPr>
        <p:spPr>
          <a:xfrm>
            <a:off x="778867" y="1257410"/>
            <a:ext cx="106342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Rama de </a:t>
            </a:r>
            <a:r>
              <a:rPr lang="es-MX" i="1" dirty="0"/>
              <a:t>Machine </a:t>
            </a:r>
            <a:r>
              <a:rPr lang="es-MX" i="1" dirty="0" err="1"/>
              <a:t>Learning</a:t>
            </a:r>
            <a:r>
              <a:rPr lang="es-MX" i="1" dirty="0"/>
              <a:t> </a:t>
            </a:r>
            <a:r>
              <a:rPr lang="es-MX" dirty="0"/>
              <a:t>que aprende sin necesidad de supervisar al modelo a partir de datos muestra, los cuales no han sido clasificados previamente. Estos métodos identifican patrones ocultos en los datos y reaccionan a la presencia o ausencia de estos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6F632CC-D6B9-4197-8302-7B460BD1362E}"/>
              </a:ext>
            </a:extLst>
          </p:cNvPr>
          <p:cNvSpPr txBox="1"/>
          <p:nvPr/>
        </p:nvSpPr>
        <p:spPr>
          <a:xfrm>
            <a:off x="2142432" y="2467618"/>
            <a:ext cx="29423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 err="1"/>
              <a:t>Clustering</a:t>
            </a:r>
            <a:endParaRPr lang="es-MX" b="1" dirty="0"/>
          </a:p>
          <a:p>
            <a:pPr algn="just"/>
            <a:endParaRPr lang="es-MX" dirty="0"/>
          </a:p>
          <a:p>
            <a:pPr algn="just"/>
            <a:r>
              <a:rPr lang="es-MX" dirty="0"/>
              <a:t>Encuentra un patrón dentro de una colección de datos, creando grupos (</a:t>
            </a:r>
            <a:r>
              <a:rPr lang="es-MX" dirty="0" err="1"/>
              <a:t>clusters</a:t>
            </a:r>
            <a:r>
              <a:rPr lang="es-MX" dirty="0"/>
              <a:t>) naturales en los datos si existen:</a:t>
            </a:r>
          </a:p>
          <a:p>
            <a:pPr algn="just"/>
            <a:endParaRPr lang="es-MX" dirty="0"/>
          </a:p>
          <a:p>
            <a:endParaRPr lang="es-MX" dirty="0"/>
          </a:p>
        </p:txBody>
      </p:sp>
      <p:pic>
        <p:nvPicPr>
          <p:cNvPr id="1026" name="Picture 2" descr="Resultado de imagen de clustering">
            <a:extLst>
              <a:ext uri="{FF2B5EF4-FFF2-40B4-BE49-F238E27FC236}">
                <a16:creationId xmlns:a16="http://schemas.microsoft.com/office/drawing/2014/main" id="{B43D930C-B91E-4D93-B48E-F03B3DD32B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3433" y="4756458"/>
            <a:ext cx="3000375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C14E7B9-2E56-420B-9D67-AA3214E5F3B6}"/>
              </a:ext>
            </a:extLst>
          </p:cNvPr>
          <p:cNvSpPr txBox="1"/>
          <p:nvPr/>
        </p:nvSpPr>
        <p:spPr>
          <a:xfrm>
            <a:off x="7107191" y="2467618"/>
            <a:ext cx="29423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/>
              <a:t>Reducción de dimensiones</a:t>
            </a:r>
          </a:p>
          <a:p>
            <a:pPr algn="just"/>
            <a:endParaRPr lang="es-MX" b="1" dirty="0"/>
          </a:p>
          <a:p>
            <a:pPr algn="just"/>
            <a:r>
              <a:rPr lang="es-MX" dirty="0"/>
              <a:t>Eliminar características redundantes combinándolas de una manera en la que conserven significancia. </a:t>
            </a:r>
          </a:p>
        </p:txBody>
      </p:sp>
      <p:pic>
        <p:nvPicPr>
          <p:cNvPr id="1028" name="Picture 4" descr="Resultado de imagen de dimensionality reduction">
            <a:extLst>
              <a:ext uri="{FF2B5EF4-FFF2-40B4-BE49-F238E27FC236}">
                <a16:creationId xmlns:a16="http://schemas.microsoft.com/office/drawing/2014/main" id="{4D945709-5C2B-4254-9A9F-593C1C0A3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4968" y="4808845"/>
            <a:ext cx="3186821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6860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15E3F7A-D496-46FE-B1F6-95226EE01289}"/>
              </a:ext>
            </a:extLst>
          </p:cNvPr>
          <p:cNvSpPr txBox="1">
            <a:spLocks/>
          </p:cNvSpPr>
          <p:nvPr/>
        </p:nvSpPr>
        <p:spPr>
          <a:xfrm>
            <a:off x="2315888" y="442845"/>
            <a:ext cx="9144000" cy="102128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dirty="0"/>
              <a:t>Algoritmos supervisados</a:t>
            </a:r>
          </a:p>
        </p:txBody>
      </p:sp>
      <p:sp>
        <p:nvSpPr>
          <p:cNvPr id="5" name="6 Rectángulo">
            <a:extLst>
              <a:ext uri="{FF2B5EF4-FFF2-40B4-BE49-F238E27FC236}">
                <a16:creationId xmlns:a16="http://schemas.microsoft.com/office/drawing/2014/main" id="{02FDA039-2CFB-4023-8553-7B1DDADF13FB}"/>
              </a:ext>
            </a:extLst>
          </p:cNvPr>
          <p:cNvSpPr/>
          <p:nvPr/>
        </p:nvSpPr>
        <p:spPr>
          <a:xfrm>
            <a:off x="-340211" y="767715"/>
            <a:ext cx="2514600" cy="146685"/>
          </a:xfrm>
          <a:prstGeom prst="rect">
            <a:avLst/>
          </a:prstGeom>
          <a:solidFill>
            <a:srgbClr val="1F4E56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7 Rectángulo">
            <a:extLst>
              <a:ext uri="{FF2B5EF4-FFF2-40B4-BE49-F238E27FC236}">
                <a16:creationId xmlns:a16="http://schemas.microsoft.com/office/drawing/2014/main" id="{429F7FC5-592F-4780-B2A5-D2725B9A90D7}"/>
              </a:ext>
            </a:extLst>
          </p:cNvPr>
          <p:cNvSpPr/>
          <p:nvPr/>
        </p:nvSpPr>
        <p:spPr>
          <a:xfrm>
            <a:off x="-340211" y="577542"/>
            <a:ext cx="2514600" cy="104775"/>
          </a:xfrm>
          <a:prstGeom prst="rect">
            <a:avLst/>
          </a:prstGeom>
          <a:solidFill>
            <a:srgbClr val="64C19B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639B75F-034E-4DA0-95F3-C47EB6A72728}"/>
              </a:ext>
            </a:extLst>
          </p:cNvPr>
          <p:cNvSpPr txBox="1"/>
          <p:nvPr/>
        </p:nvSpPr>
        <p:spPr>
          <a:xfrm>
            <a:off x="261595" y="1968005"/>
            <a:ext cx="2514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/>
              <a:t>Algoritmos de Regresión</a:t>
            </a:r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algn="just"/>
            <a:r>
              <a:rPr lang="es-MX" dirty="0"/>
              <a:t>Modelan la relación entre distintas variables, a través de una función matemática</a:t>
            </a:r>
          </a:p>
        </p:txBody>
      </p:sp>
      <p:pic>
        <p:nvPicPr>
          <p:cNvPr id="6146" name="Picture 2" descr="Algoritmos de Regresión">
            <a:extLst>
              <a:ext uri="{FF2B5EF4-FFF2-40B4-BE49-F238E27FC236}">
                <a16:creationId xmlns:a16="http://schemas.microsoft.com/office/drawing/2014/main" id="{F2FDC562-15D9-4129-B9DD-D56110274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900" y="5132023"/>
            <a:ext cx="2429991" cy="144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25C661BA-D875-4111-9359-D1FA1A28BF40}"/>
              </a:ext>
            </a:extLst>
          </p:cNvPr>
          <p:cNvSpPr txBox="1"/>
          <p:nvPr/>
        </p:nvSpPr>
        <p:spPr>
          <a:xfrm>
            <a:off x="3209131" y="1979665"/>
            <a:ext cx="2514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/>
              <a:t>Algoritmos basados en instancias</a:t>
            </a:r>
          </a:p>
          <a:p>
            <a:pPr algn="just"/>
            <a:endParaRPr lang="es-MX" b="1" dirty="0"/>
          </a:p>
          <a:p>
            <a:pPr algn="just"/>
            <a:r>
              <a:rPr lang="es-MX" dirty="0"/>
              <a:t>Son algoritmos basados en memoria, creando un modelo a partir de una base de datos.</a:t>
            </a:r>
          </a:p>
        </p:txBody>
      </p:sp>
      <p:pic>
        <p:nvPicPr>
          <p:cNvPr id="6148" name="Picture 4" descr="Algoritmos Basados en Instancia.">
            <a:extLst>
              <a:ext uri="{FF2B5EF4-FFF2-40B4-BE49-F238E27FC236}">
                <a16:creationId xmlns:a16="http://schemas.microsoft.com/office/drawing/2014/main" id="{8B918EB2-FF5A-40DC-8ABD-6DA3F222F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132" y="5137854"/>
            <a:ext cx="2514599" cy="1441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F7656332-C858-41CA-A0B0-E7610BF23701}"/>
              </a:ext>
            </a:extLst>
          </p:cNvPr>
          <p:cNvSpPr txBox="1"/>
          <p:nvPr/>
        </p:nvSpPr>
        <p:spPr>
          <a:xfrm>
            <a:off x="6249320" y="1974219"/>
            <a:ext cx="2514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/>
              <a:t>Algoritmos basados árboles</a:t>
            </a:r>
          </a:p>
          <a:p>
            <a:pPr algn="just"/>
            <a:endParaRPr lang="es-MX" b="1" dirty="0"/>
          </a:p>
          <a:p>
            <a:pPr algn="just"/>
            <a:r>
              <a:rPr lang="es-MX" dirty="0"/>
              <a:t>Modelan los posibles caminos que puede tomar un dato de acuerdo a su probabilidad de ocurrencia</a:t>
            </a:r>
          </a:p>
        </p:txBody>
      </p:sp>
      <p:pic>
        <p:nvPicPr>
          <p:cNvPr id="6150" name="Picture 6" descr="Decision Tree Algorithm">
            <a:extLst>
              <a:ext uri="{FF2B5EF4-FFF2-40B4-BE49-F238E27FC236}">
                <a16:creationId xmlns:a16="http://schemas.microsoft.com/office/drawing/2014/main" id="{890BFB4B-CA0E-44A7-AFB7-B8A4EF050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321" y="5132024"/>
            <a:ext cx="2514599" cy="1441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A650009A-BEF2-45A7-8F08-7A2471FAE35E}"/>
              </a:ext>
            </a:extLst>
          </p:cNvPr>
          <p:cNvSpPr txBox="1"/>
          <p:nvPr/>
        </p:nvSpPr>
        <p:spPr>
          <a:xfrm>
            <a:off x="9261300" y="1968005"/>
            <a:ext cx="2514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/>
              <a:t>Algoritmos bayesianos</a:t>
            </a:r>
          </a:p>
          <a:p>
            <a:pPr algn="just"/>
            <a:endParaRPr lang="es-MX" b="1" dirty="0"/>
          </a:p>
          <a:p>
            <a:pPr algn="just"/>
            <a:endParaRPr lang="es-MX" b="1" dirty="0"/>
          </a:p>
          <a:p>
            <a:pPr algn="just"/>
            <a:r>
              <a:rPr lang="es-MX" dirty="0"/>
              <a:t>Algoritmos que utilizan explícitamente la teoría de Bayes para modelar los datos. </a:t>
            </a:r>
          </a:p>
        </p:txBody>
      </p:sp>
      <p:pic>
        <p:nvPicPr>
          <p:cNvPr id="6152" name="Picture 8" descr="Bayesian Algorithm">
            <a:extLst>
              <a:ext uri="{FF2B5EF4-FFF2-40B4-BE49-F238E27FC236}">
                <a16:creationId xmlns:a16="http://schemas.microsoft.com/office/drawing/2014/main" id="{0C5CFC07-6972-49DC-997F-52426E04A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4335" y="5132024"/>
            <a:ext cx="2511565" cy="1441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CE267D79-F542-45F1-B8E9-7805D48F2928}"/>
              </a:ext>
            </a:extLst>
          </p:cNvPr>
          <p:cNvSpPr/>
          <p:nvPr/>
        </p:nvSpPr>
        <p:spPr>
          <a:xfrm>
            <a:off x="195943" y="1863230"/>
            <a:ext cx="2649894" cy="493104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F3C9DCF4-EB8B-45C9-BB99-7293F0C68B94}"/>
              </a:ext>
            </a:extLst>
          </p:cNvPr>
          <p:cNvSpPr/>
          <p:nvPr/>
        </p:nvSpPr>
        <p:spPr>
          <a:xfrm>
            <a:off x="6178263" y="1863230"/>
            <a:ext cx="2649894" cy="493104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9B2E5E5-FBEE-47ED-9A46-27C891096EBF}"/>
              </a:ext>
            </a:extLst>
          </p:cNvPr>
          <p:cNvSpPr txBox="1"/>
          <p:nvPr/>
        </p:nvSpPr>
        <p:spPr>
          <a:xfrm>
            <a:off x="422787" y="1108316"/>
            <a:ext cx="11037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Métodos que aprenden a mapear un dato de entrada a una salida, basándose en ejemplos los cuales fueron previamente clasificados. Estos son utilizados principalmente para </a:t>
            </a:r>
            <a:r>
              <a:rPr lang="es-MX" b="1" dirty="0"/>
              <a:t>Clasificación</a:t>
            </a:r>
            <a:r>
              <a:rPr lang="es-MX" dirty="0"/>
              <a:t> y </a:t>
            </a:r>
            <a:r>
              <a:rPr lang="es-MX" b="1" dirty="0"/>
              <a:t>Regresión</a:t>
            </a:r>
          </a:p>
        </p:txBody>
      </p:sp>
    </p:spTree>
    <p:extLst>
      <p:ext uri="{BB962C8B-B14F-4D97-AF65-F5344CB8AC3E}">
        <p14:creationId xmlns:p14="http://schemas.microsoft.com/office/powerpoint/2010/main" val="3159984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g65668330c2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5888" y="4116677"/>
            <a:ext cx="7424661" cy="237093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g65668330c2_0_10"/>
          <p:cNvSpPr txBox="1"/>
          <p:nvPr/>
        </p:nvSpPr>
        <p:spPr>
          <a:xfrm>
            <a:off x="3356896" y="6280458"/>
            <a:ext cx="6383653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u="sng" dirty="0">
                <a:solidFill>
                  <a:schemeClr val="hlink"/>
                </a:solidFill>
                <a:hlinkClick r:id="rId4"/>
              </a:rPr>
              <a:t>https://towardsdatascience.com/having-an-imbalanced-dataset-here-is-how-you-can-solve-it-1640568947eb</a:t>
            </a:r>
            <a:endParaRPr dirty="0"/>
          </a:p>
        </p:txBody>
      </p:sp>
      <p:sp>
        <p:nvSpPr>
          <p:cNvPr id="7" name="6 Rectángulo">
            <a:extLst>
              <a:ext uri="{FF2B5EF4-FFF2-40B4-BE49-F238E27FC236}">
                <a16:creationId xmlns:a16="http://schemas.microsoft.com/office/drawing/2014/main" id="{256EDD21-B6CC-409D-91C2-3D75C5FDE4FE}"/>
              </a:ext>
            </a:extLst>
          </p:cNvPr>
          <p:cNvSpPr/>
          <p:nvPr/>
        </p:nvSpPr>
        <p:spPr>
          <a:xfrm>
            <a:off x="-340211" y="764519"/>
            <a:ext cx="2514600" cy="146685"/>
          </a:xfrm>
          <a:prstGeom prst="rect">
            <a:avLst/>
          </a:prstGeom>
          <a:solidFill>
            <a:srgbClr val="1F4E56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7 Rectángulo">
            <a:extLst>
              <a:ext uri="{FF2B5EF4-FFF2-40B4-BE49-F238E27FC236}">
                <a16:creationId xmlns:a16="http://schemas.microsoft.com/office/drawing/2014/main" id="{9DA868CD-57D5-4517-92AE-A1674E7B7B33}"/>
              </a:ext>
            </a:extLst>
          </p:cNvPr>
          <p:cNvSpPr/>
          <p:nvPr/>
        </p:nvSpPr>
        <p:spPr>
          <a:xfrm>
            <a:off x="-340211" y="577542"/>
            <a:ext cx="2514600" cy="104775"/>
          </a:xfrm>
          <a:prstGeom prst="rect">
            <a:avLst/>
          </a:prstGeom>
          <a:solidFill>
            <a:srgbClr val="64C19B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A6EE4DD-C667-4E43-9D82-A28BFB328C85}"/>
              </a:ext>
            </a:extLst>
          </p:cNvPr>
          <p:cNvSpPr txBox="1">
            <a:spLocks/>
          </p:cNvSpPr>
          <p:nvPr/>
        </p:nvSpPr>
        <p:spPr>
          <a:xfrm>
            <a:off x="2315888" y="442845"/>
            <a:ext cx="9144000" cy="102128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dirty="0"/>
              <a:t>Problemas en los datos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E15F4C2-DBA9-4B59-B111-40F99BBF710B}"/>
              </a:ext>
            </a:extLst>
          </p:cNvPr>
          <p:cNvSpPr txBox="1"/>
          <p:nvPr/>
        </p:nvSpPr>
        <p:spPr>
          <a:xfrm>
            <a:off x="5399282" y="1414133"/>
            <a:ext cx="1588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Datos faltantes</a:t>
            </a:r>
          </a:p>
        </p:txBody>
      </p:sp>
      <p:pic>
        <p:nvPicPr>
          <p:cNvPr id="14338" name="Picture 2" descr="Resultado de imagen para missing data">
            <a:extLst>
              <a:ext uri="{FF2B5EF4-FFF2-40B4-BE49-F238E27FC236}">
                <a16:creationId xmlns:a16="http://schemas.microsoft.com/office/drawing/2014/main" id="{24AF50C2-F794-46B4-8D06-A0CF12D6C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7931" y="1801990"/>
            <a:ext cx="4039573" cy="151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7FE61BF4-21C7-443E-ACDC-825F1EAC4EDA}"/>
              </a:ext>
            </a:extLst>
          </p:cNvPr>
          <p:cNvSpPr txBox="1"/>
          <p:nvPr/>
        </p:nvSpPr>
        <p:spPr>
          <a:xfrm>
            <a:off x="5132029" y="3762580"/>
            <a:ext cx="2123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Desbalance de datos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4" name="Google Shape;274;g6f7e98fa45_0_735"/>
          <p:cNvGraphicFramePr/>
          <p:nvPr>
            <p:extLst>
              <p:ext uri="{D42A27DB-BD31-4B8C-83A1-F6EECF244321}">
                <p14:modId xmlns:p14="http://schemas.microsoft.com/office/powerpoint/2010/main" val="643358487"/>
              </p:ext>
            </p:extLst>
          </p:nvPr>
        </p:nvGraphicFramePr>
        <p:xfrm>
          <a:off x="4782126" y="2887747"/>
          <a:ext cx="6136059" cy="544948"/>
        </p:xfrm>
        <a:graphic>
          <a:graphicData uri="http://schemas.openxmlformats.org/drawingml/2006/table">
            <a:tbl>
              <a:tblPr>
                <a:noFill/>
                <a:tableStyleId>{D76D6F77-18FD-4982-BAEC-72C3F34C0A10}</a:tableStyleId>
              </a:tblPr>
              <a:tblGrid>
                <a:gridCol w="42253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13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93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494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dirty="0"/>
                        <a:t>Entrenamiento</a:t>
                      </a:r>
                      <a:endParaRPr sz="1300" dirty="0"/>
                    </a:p>
                  </a:txBody>
                  <a:tcPr marL="67077" marR="67077" marT="67077" marB="67077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dirty="0"/>
                        <a:t>Validación</a:t>
                      </a:r>
                      <a:endParaRPr sz="1300" dirty="0"/>
                    </a:p>
                  </a:txBody>
                  <a:tcPr marL="67077" marR="67077" marT="67077" marB="67077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dirty="0"/>
                        <a:t>Prueba</a:t>
                      </a:r>
                      <a:endParaRPr sz="1300" dirty="0"/>
                    </a:p>
                  </a:txBody>
                  <a:tcPr marL="67077" marR="67077" marT="67077" marB="67077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75" name="Google Shape;275;g6f7e98fa45_0_735"/>
          <p:cNvGraphicFramePr/>
          <p:nvPr>
            <p:extLst>
              <p:ext uri="{D42A27DB-BD31-4B8C-83A1-F6EECF244321}">
                <p14:modId xmlns:p14="http://schemas.microsoft.com/office/powerpoint/2010/main" val="4220119180"/>
              </p:ext>
            </p:extLst>
          </p:nvPr>
        </p:nvGraphicFramePr>
        <p:xfrm>
          <a:off x="4782126" y="1326448"/>
          <a:ext cx="6136058" cy="336704"/>
        </p:xfrm>
        <a:graphic>
          <a:graphicData uri="http://schemas.openxmlformats.org/drawingml/2006/table">
            <a:tbl>
              <a:tblPr>
                <a:noFill/>
                <a:tableStyleId>{D76D6F77-18FD-4982-BAEC-72C3F34C0A10}</a:tableStyleId>
              </a:tblPr>
              <a:tblGrid>
                <a:gridCol w="46238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8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93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6704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dirty="0"/>
                        <a:t>Todos los datos</a:t>
                      </a:r>
                      <a:endParaRPr sz="1300" dirty="0"/>
                    </a:p>
                  </a:txBody>
                  <a:tcPr marL="88027" marR="88027" marT="44014" marB="44014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76" name="Google Shape;276;g6f7e98fa45_0_735"/>
          <p:cNvSpPr/>
          <p:nvPr/>
        </p:nvSpPr>
        <p:spPr>
          <a:xfrm>
            <a:off x="7451232" y="2094200"/>
            <a:ext cx="797846" cy="582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6 Rectángulo">
            <a:extLst>
              <a:ext uri="{FF2B5EF4-FFF2-40B4-BE49-F238E27FC236}">
                <a16:creationId xmlns:a16="http://schemas.microsoft.com/office/drawing/2014/main" id="{F2B8CA68-912E-41D5-9C3D-EE86490F292B}"/>
              </a:ext>
            </a:extLst>
          </p:cNvPr>
          <p:cNvSpPr/>
          <p:nvPr/>
        </p:nvSpPr>
        <p:spPr>
          <a:xfrm>
            <a:off x="-340211" y="764519"/>
            <a:ext cx="2514600" cy="146685"/>
          </a:xfrm>
          <a:prstGeom prst="rect">
            <a:avLst/>
          </a:prstGeom>
          <a:solidFill>
            <a:srgbClr val="1F4E56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7 Rectángulo">
            <a:extLst>
              <a:ext uri="{FF2B5EF4-FFF2-40B4-BE49-F238E27FC236}">
                <a16:creationId xmlns:a16="http://schemas.microsoft.com/office/drawing/2014/main" id="{93A32DE0-D45F-4F7C-8A27-9D547377FD52}"/>
              </a:ext>
            </a:extLst>
          </p:cNvPr>
          <p:cNvSpPr/>
          <p:nvPr/>
        </p:nvSpPr>
        <p:spPr>
          <a:xfrm>
            <a:off x="-340211" y="577542"/>
            <a:ext cx="2514600" cy="104775"/>
          </a:xfrm>
          <a:prstGeom prst="rect">
            <a:avLst/>
          </a:prstGeom>
          <a:solidFill>
            <a:srgbClr val="64C19B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B0D18291-C60F-4E5C-88F5-DC65B36D31F5}"/>
              </a:ext>
            </a:extLst>
          </p:cNvPr>
          <p:cNvSpPr txBox="1">
            <a:spLocks/>
          </p:cNvSpPr>
          <p:nvPr/>
        </p:nvSpPr>
        <p:spPr>
          <a:xfrm>
            <a:off x="2315888" y="442845"/>
            <a:ext cx="9144000" cy="102128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dirty="0"/>
              <a:t>Métodos de validación</a:t>
            </a:r>
          </a:p>
        </p:txBody>
      </p:sp>
      <p:pic>
        <p:nvPicPr>
          <p:cNvPr id="11" name="Google Shape;283;g6f7e98fa45_0_751">
            <a:extLst>
              <a:ext uri="{FF2B5EF4-FFF2-40B4-BE49-F238E27FC236}">
                <a16:creationId xmlns:a16="http://schemas.microsoft.com/office/drawing/2014/main" id="{2433C169-780C-431A-9A67-9F9DC744655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126" y="4100017"/>
            <a:ext cx="3147766" cy="2534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284;g6f7e98fa45_0_751">
            <a:extLst>
              <a:ext uri="{FF2B5EF4-FFF2-40B4-BE49-F238E27FC236}">
                <a16:creationId xmlns:a16="http://schemas.microsoft.com/office/drawing/2014/main" id="{4D64FECC-CE95-4739-B30B-B6BF7DDA094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04284" y="4100017"/>
            <a:ext cx="3147766" cy="25345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A2746DF-06C2-4F56-85DA-9EED7B31EE91}"/>
              </a:ext>
            </a:extLst>
          </p:cNvPr>
          <p:cNvSpPr txBox="1"/>
          <p:nvPr/>
        </p:nvSpPr>
        <p:spPr>
          <a:xfrm>
            <a:off x="7191960" y="3730685"/>
            <a:ext cx="212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Validación cruzada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6286490-B3B7-4C4A-B0B1-47115C5B8072}"/>
              </a:ext>
            </a:extLst>
          </p:cNvPr>
          <p:cNvSpPr txBox="1"/>
          <p:nvPr/>
        </p:nvSpPr>
        <p:spPr>
          <a:xfrm>
            <a:off x="378713" y="1293508"/>
            <a:ext cx="3591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/>
              <a:t>Técnicas para evaluar los modelos de ML, mediante el entrenamiento de varios modelos en subconjuntos de los datos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831CAE8-BC91-41BE-8556-947985D1D016}"/>
              </a:ext>
            </a:extLst>
          </p:cNvPr>
          <p:cNvSpPr txBox="1"/>
          <p:nvPr/>
        </p:nvSpPr>
        <p:spPr>
          <a:xfrm>
            <a:off x="381195" y="2622689"/>
            <a:ext cx="35913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 err="1"/>
              <a:t>Overfitting</a:t>
            </a:r>
            <a:r>
              <a:rPr lang="es-MX" b="1" dirty="0"/>
              <a:t>:</a:t>
            </a:r>
          </a:p>
          <a:p>
            <a:pPr algn="just"/>
            <a:r>
              <a:rPr lang="es-MX" dirty="0"/>
              <a:t>El entramiento se ha enfocado en resolver el set de entrenamiento que no es capaz de resolver nuevos datos.</a:t>
            </a:r>
          </a:p>
          <a:p>
            <a:pPr algn="just"/>
            <a:endParaRPr lang="es-MX" dirty="0"/>
          </a:p>
          <a:p>
            <a:pPr algn="just"/>
            <a:r>
              <a:rPr lang="es-MX" b="1" dirty="0" err="1"/>
              <a:t>Underfitting</a:t>
            </a:r>
            <a:r>
              <a:rPr lang="es-MX" b="1" dirty="0"/>
              <a:t>:</a:t>
            </a:r>
          </a:p>
          <a:p>
            <a:pPr algn="just"/>
            <a:r>
              <a:rPr lang="es-MX" dirty="0"/>
              <a:t>El modelo no ha calculado la lógica de los datos.</a:t>
            </a:r>
          </a:p>
        </p:txBody>
      </p:sp>
      <p:pic>
        <p:nvPicPr>
          <p:cNvPr id="16" name="Picture 30">
            <a:extLst>
              <a:ext uri="{FF2B5EF4-FFF2-40B4-BE49-F238E27FC236}">
                <a16:creationId xmlns:a16="http://schemas.microsoft.com/office/drawing/2014/main" id="{234AFEAE-4B29-4CFF-A4B7-8E9112BBE3CA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286732" y="5367508"/>
            <a:ext cx="1683333" cy="1200329"/>
          </a:xfrm>
          <a:prstGeom prst="rect">
            <a:avLst/>
          </a:prstGeom>
        </p:spPr>
      </p:pic>
      <p:pic>
        <p:nvPicPr>
          <p:cNvPr id="17" name="Picture 31">
            <a:extLst>
              <a:ext uri="{FF2B5EF4-FFF2-40B4-BE49-F238E27FC236}">
                <a16:creationId xmlns:a16="http://schemas.microsoft.com/office/drawing/2014/main" id="{237D50C8-1B90-4F45-B9FD-B056925B600E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378713" y="5455517"/>
            <a:ext cx="1550087" cy="11123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340104-9CAD-4BEE-8A1A-86E59A876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4614" y="104933"/>
            <a:ext cx="10515600" cy="1325563"/>
          </a:xfrm>
        </p:spPr>
        <p:txBody>
          <a:bodyPr>
            <a:normAutofit/>
          </a:bodyPr>
          <a:lstStyle/>
          <a:p>
            <a:r>
              <a:rPr lang="es-MX" sz="4000" dirty="0"/>
              <a:t>Machine </a:t>
            </a:r>
            <a:r>
              <a:rPr lang="es-MX" sz="4000" dirty="0" err="1"/>
              <a:t>Learning</a:t>
            </a:r>
            <a:r>
              <a:rPr lang="es-MX" sz="4000" dirty="0"/>
              <a:t> ≠ Data </a:t>
            </a:r>
            <a:r>
              <a:rPr lang="es-MX" sz="4000" dirty="0" err="1"/>
              <a:t>Science</a:t>
            </a:r>
            <a:endParaRPr lang="es-MX" sz="40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9B9143-023F-4DA7-BFA4-29ED25743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255" y="1548589"/>
            <a:ext cx="11675489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MX" sz="2400" dirty="0"/>
              <a:t>Aunque estrechamente interconectados, cada uno tiene su propósito y su función distintiva. </a:t>
            </a:r>
          </a:p>
          <a:p>
            <a:pPr marL="0" indent="0" algn="ctr">
              <a:buNone/>
            </a:pPr>
            <a:r>
              <a:rPr lang="es-MX" sz="2400" b="1" dirty="0"/>
              <a:t>Data </a:t>
            </a:r>
            <a:r>
              <a:rPr lang="es-MX" sz="2400" b="1" dirty="0" err="1"/>
              <a:t>Science</a:t>
            </a:r>
            <a:r>
              <a:rPr lang="es-MX" sz="2400" b="1" dirty="0"/>
              <a:t>: </a:t>
            </a:r>
            <a:r>
              <a:rPr lang="es-MX" sz="2400" dirty="0"/>
              <a:t>Procesamiento y análisis de datos, para la obtención de información útil para la resolución de problemas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98AE588-EF3A-48DC-BCBE-FAD803C95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297" y="2924052"/>
            <a:ext cx="11141403" cy="3610064"/>
          </a:xfrm>
          <a:prstGeom prst="rect">
            <a:avLst/>
          </a:prstGeom>
        </p:spPr>
      </p:pic>
      <p:sp>
        <p:nvSpPr>
          <p:cNvPr id="5" name="6 Rectángulo">
            <a:extLst>
              <a:ext uri="{FF2B5EF4-FFF2-40B4-BE49-F238E27FC236}">
                <a16:creationId xmlns:a16="http://schemas.microsoft.com/office/drawing/2014/main" id="{BBE04D8B-A45B-45A2-B576-97EF7A9D5172}"/>
              </a:ext>
            </a:extLst>
          </p:cNvPr>
          <p:cNvSpPr/>
          <p:nvPr/>
        </p:nvSpPr>
        <p:spPr>
          <a:xfrm>
            <a:off x="-340211" y="767715"/>
            <a:ext cx="2514600" cy="146685"/>
          </a:xfrm>
          <a:prstGeom prst="rect">
            <a:avLst/>
          </a:prstGeom>
          <a:solidFill>
            <a:srgbClr val="1F4E56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7 Rectángulo">
            <a:extLst>
              <a:ext uri="{FF2B5EF4-FFF2-40B4-BE49-F238E27FC236}">
                <a16:creationId xmlns:a16="http://schemas.microsoft.com/office/drawing/2014/main" id="{E566DCA2-3679-42F1-A5D7-26A3E082173F}"/>
              </a:ext>
            </a:extLst>
          </p:cNvPr>
          <p:cNvSpPr/>
          <p:nvPr/>
        </p:nvSpPr>
        <p:spPr>
          <a:xfrm>
            <a:off x="-340211" y="577542"/>
            <a:ext cx="2514600" cy="104775"/>
          </a:xfrm>
          <a:prstGeom prst="rect">
            <a:avLst/>
          </a:prstGeom>
          <a:solidFill>
            <a:srgbClr val="64C19B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9301D331-7CFF-4840-BE3A-856D34581B91}"/>
              </a:ext>
            </a:extLst>
          </p:cNvPr>
          <p:cNvSpPr/>
          <p:nvPr/>
        </p:nvSpPr>
        <p:spPr>
          <a:xfrm>
            <a:off x="3940404" y="6534116"/>
            <a:ext cx="76257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400" dirty="0" err="1"/>
              <a:t>Source</a:t>
            </a:r>
            <a:r>
              <a:rPr lang="es-MX" sz="1400" dirty="0"/>
              <a:t>: https://www.udemy.com/course/the-data-science-course-complete-data-science-bootcamp</a:t>
            </a:r>
          </a:p>
        </p:txBody>
      </p:sp>
    </p:spTree>
    <p:extLst>
      <p:ext uri="{BB962C8B-B14F-4D97-AF65-F5344CB8AC3E}">
        <p14:creationId xmlns:p14="http://schemas.microsoft.com/office/powerpoint/2010/main" val="819998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9D0DEAA1-54F0-4787-B70F-91DC36C9E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29" y="291829"/>
            <a:ext cx="11917742" cy="6274341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C9B7F5F8-20DE-4E91-8FAE-D22038A423CC}"/>
              </a:ext>
            </a:extLst>
          </p:cNvPr>
          <p:cNvSpPr/>
          <p:nvPr/>
        </p:nvSpPr>
        <p:spPr>
          <a:xfrm>
            <a:off x="4125230" y="6550223"/>
            <a:ext cx="76257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400" dirty="0" err="1"/>
              <a:t>Source</a:t>
            </a:r>
            <a:r>
              <a:rPr lang="es-MX" sz="1400" dirty="0"/>
              <a:t>: https://www.udemy.com/course/the-data-science-course-complete-data-science-bootcamp</a:t>
            </a:r>
          </a:p>
        </p:txBody>
      </p:sp>
    </p:spTree>
    <p:extLst>
      <p:ext uri="{BB962C8B-B14F-4D97-AF65-F5344CB8AC3E}">
        <p14:creationId xmlns:p14="http://schemas.microsoft.com/office/powerpoint/2010/main" val="2864017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sultado de imagen para machine learning deep learning neural networks">
            <a:extLst>
              <a:ext uri="{FF2B5EF4-FFF2-40B4-BE49-F238E27FC236}">
                <a16:creationId xmlns:a16="http://schemas.microsoft.com/office/drawing/2014/main" id="{B31A7B9F-CF49-4C3B-B899-E23D57CD0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478" y="1139574"/>
            <a:ext cx="8647522" cy="4578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84A0DD8A-AE0E-458F-9476-4EA18ECFF3FB}"/>
              </a:ext>
            </a:extLst>
          </p:cNvPr>
          <p:cNvSpPr/>
          <p:nvPr/>
        </p:nvSpPr>
        <p:spPr>
          <a:xfrm>
            <a:off x="0" y="0"/>
            <a:ext cx="3157979" cy="6858000"/>
          </a:xfrm>
          <a:prstGeom prst="rect">
            <a:avLst/>
          </a:prstGeom>
          <a:solidFill>
            <a:srgbClr val="64C19B"/>
          </a:solidFill>
          <a:ln>
            <a:solidFill>
              <a:srgbClr val="64C1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3FB0EE4-7EF1-448E-9665-BF72AC747D2D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1F4E56"/>
          </a:solidFill>
          <a:ln>
            <a:solidFill>
              <a:srgbClr val="1F4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8FAA9B4-3712-4C0D-AE69-8F642C342F4C}"/>
              </a:ext>
            </a:extLst>
          </p:cNvPr>
          <p:cNvSpPr/>
          <p:nvPr/>
        </p:nvSpPr>
        <p:spPr>
          <a:xfrm>
            <a:off x="4815893" y="6550223"/>
            <a:ext cx="76257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400" dirty="0" err="1"/>
              <a:t>Source</a:t>
            </a:r>
            <a:r>
              <a:rPr lang="es-MX" sz="1400" dirty="0"/>
              <a:t>: https://www.kdnuggets.com/2017/07/rapidminer-ai-machine-learning-deep-learning.html</a:t>
            </a:r>
          </a:p>
        </p:txBody>
      </p:sp>
    </p:spTree>
    <p:extLst>
      <p:ext uri="{BB962C8B-B14F-4D97-AF65-F5344CB8AC3E}">
        <p14:creationId xmlns:p14="http://schemas.microsoft.com/office/powerpoint/2010/main" val="2607858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g6f7e98fa45_0_8"/>
          <p:cNvGrpSpPr/>
          <p:nvPr/>
        </p:nvGrpSpPr>
        <p:grpSpPr>
          <a:xfrm>
            <a:off x="103694" y="1857081"/>
            <a:ext cx="5862010" cy="4497370"/>
            <a:chOff x="1925451" y="872925"/>
            <a:chExt cx="7610525" cy="5809450"/>
          </a:xfrm>
        </p:grpSpPr>
        <p:pic>
          <p:nvPicPr>
            <p:cNvPr id="99" name="Google Shape;99;g6f7e98fa45_0_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925451" y="872925"/>
              <a:ext cx="7610525" cy="5809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0" name="Google Shape;100;g6f7e98fa45_0_8"/>
            <p:cNvSpPr/>
            <p:nvPr/>
          </p:nvSpPr>
          <p:spPr>
            <a:xfrm>
              <a:off x="5765500" y="6306325"/>
              <a:ext cx="1189800" cy="270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6 Rectángulo">
            <a:extLst>
              <a:ext uri="{FF2B5EF4-FFF2-40B4-BE49-F238E27FC236}">
                <a16:creationId xmlns:a16="http://schemas.microsoft.com/office/drawing/2014/main" id="{9A8ADEAB-7559-4EA0-8724-4437A4A32E32}"/>
              </a:ext>
            </a:extLst>
          </p:cNvPr>
          <p:cNvSpPr/>
          <p:nvPr/>
        </p:nvSpPr>
        <p:spPr>
          <a:xfrm>
            <a:off x="-340211" y="767715"/>
            <a:ext cx="2514600" cy="146685"/>
          </a:xfrm>
          <a:prstGeom prst="rect">
            <a:avLst/>
          </a:prstGeom>
          <a:solidFill>
            <a:srgbClr val="1F4E56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7 Rectángulo">
            <a:extLst>
              <a:ext uri="{FF2B5EF4-FFF2-40B4-BE49-F238E27FC236}">
                <a16:creationId xmlns:a16="http://schemas.microsoft.com/office/drawing/2014/main" id="{63828E2C-384D-4FF4-872F-6CC374AC973A}"/>
              </a:ext>
            </a:extLst>
          </p:cNvPr>
          <p:cNvSpPr/>
          <p:nvPr/>
        </p:nvSpPr>
        <p:spPr>
          <a:xfrm>
            <a:off x="-340211" y="577542"/>
            <a:ext cx="2514600" cy="104775"/>
          </a:xfrm>
          <a:prstGeom prst="rect">
            <a:avLst/>
          </a:prstGeom>
          <a:solidFill>
            <a:srgbClr val="64C19B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27B7F2D-7824-4E77-B02E-E03432753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7891" y="19535"/>
            <a:ext cx="10515600" cy="1325563"/>
          </a:xfrm>
        </p:spPr>
        <p:txBody>
          <a:bodyPr>
            <a:normAutofit/>
          </a:bodyPr>
          <a:lstStyle/>
          <a:p>
            <a:r>
              <a:rPr lang="es-MX" sz="4000" dirty="0"/>
              <a:t>Panorama actual del análisis de datos</a:t>
            </a:r>
          </a:p>
        </p:txBody>
      </p:sp>
      <p:pic>
        <p:nvPicPr>
          <p:cNvPr id="2050" name="Picture 2" descr="Resultado de imagen para computer processing growth">
            <a:extLst>
              <a:ext uri="{FF2B5EF4-FFF2-40B4-BE49-F238E27FC236}">
                <a16:creationId xmlns:a16="http://schemas.microsoft.com/office/drawing/2014/main" id="{1F8F47B5-3CAB-43B6-8BF2-2771EF7C6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715" y="1724030"/>
            <a:ext cx="6325285" cy="476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f7e98fa45_0_34"/>
          <p:cNvSpPr txBox="1">
            <a:spLocks noGrp="1"/>
          </p:cNvSpPr>
          <p:nvPr>
            <p:ph type="title"/>
          </p:nvPr>
        </p:nvSpPr>
        <p:spPr>
          <a:xfrm>
            <a:off x="2431331" y="104933"/>
            <a:ext cx="10515600" cy="1325563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000" dirty="0"/>
              <a:t>Definición de Machine </a:t>
            </a:r>
            <a:r>
              <a:rPr lang="es-MX" sz="4000" dirty="0" err="1"/>
              <a:t>Learning</a:t>
            </a:r>
            <a:r>
              <a:rPr lang="es-MX" sz="4000" dirty="0"/>
              <a:t> </a:t>
            </a:r>
            <a:br>
              <a:rPr lang="es-MX" sz="4000" dirty="0"/>
            </a:br>
            <a:r>
              <a:rPr lang="es-MX" sz="2400" dirty="0"/>
              <a:t>(aprendizaje maquina)</a:t>
            </a:r>
            <a:endParaRPr dirty="0"/>
          </a:p>
        </p:txBody>
      </p:sp>
      <p:sp>
        <p:nvSpPr>
          <p:cNvPr id="108" name="Google Shape;108;g6f7e98fa45_0_34"/>
          <p:cNvSpPr txBox="1"/>
          <p:nvPr/>
        </p:nvSpPr>
        <p:spPr>
          <a:xfrm>
            <a:off x="4440022" y="4441147"/>
            <a:ext cx="6787300" cy="14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“Un programa aprende de la experiencia E con respecto a la tarea T y una medida de rendimiento P, si el rendimiento en T medido por P mejora con E”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g6f7e98fa45_0_34"/>
          <p:cNvSpPr txBox="1"/>
          <p:nvPr/>
        </p:nvSpPr>
        <p:spPr>
          <a:xfrm>
            <a:off x="8434713" y="5744332"/>
            <a:ext cx="3000000" cy="5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Tom M. Mitchell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g6f7e98fa45_0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70012"/>
            <a:ext cx="3512575" cy="24588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6E9194CC-437B-419D-9CFE-5099993B39F7}"/>
              </a:ext>
            </a:extLst>
          </p:cNvPr>
          <p:cNvSpPr/>
          <p:nvPr/>
        </p:nvSpPr>
        <p:spPr>
          <a:xfrm>
            <a:off x="4440022" y="1633376"/>
            <a:ext cx="71572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400" dirty="0"/>
              <a:t>Es una disciplina científica que se enfoca en la manera en que las computadoras aprenden de un conjunto de datos.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F50BF42-97A5-4688-880C-9D7B1E0606DB}"/>
              </a:ext>
            </a:extLst>
          </p:cNvPr>
          <p:cNvSpPr/>
          <p:nvPr/>
        </p:nvSpPr>
        <p:spPr>
          <a:xfrm>
            <a:off x="5711856" y="3036585"/>
            <a:ext cx="1659905" cy="96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000" dirty="0"/>
              <a:t>Estadística</a:t>
            </a:r>
          </a:p>
          <a:p>
            <a:pPr algn="just">
              <a:lnSpc>
                <a:spcPct val="150000"/>
              </a:lnSpc>
            </a:pPr>
            <a:r>
              <a:rPr lang="es-ES" sz="2000" dirty="0"/>
              <a:t>Computación</a:t>
            </a:r>
            <a:endParaRPr lang="en-US" sz="2000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7031082F-5BA4-43A6-AAE2-A73EB7EE3C38}"/>
              </a:ext>
            </a:extLst>
          </p:cNvPr>
          <p:cNvSpPr/>
          <p:nvPr/>
        </p:nvSpPr>
        <p:spPr>
          <a:xfrm>
            <a:off x="5540687" y="3279524"/>
            <a:ext cx="131975" cy="131975"/>
          </a:xfrm>
          <a:prstGeom prst="rect">
            <a:avLst/>
          </a:prstGeom>
          <a:solidFill>
            <a:srgbClr val="64C1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180E1FC-6116-4B52-8FEC-ADFCE5F49F8B}"/>
              </a:ext>
            </a:extLst>
          </p:cNvPr>
          <p:cNvSpPr/>
          <p:nvPr/>
        </p:nvSpPr>
        <p:spPr>
          <a:xfrm>
            <a:off x="5540686" y="3753724"/>
            <a:ext cx="131975" cy="131975"/>
          </a:xfrm>
          <a:prstGeom prst="rect">
            <a:avLst/>
          </a:prstGeom>
          <a:solidFill>
            <a:srgbClr val="64C1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6 Rectángulo">
            <a:extLst>
              <a:ext uri="{FF2B5EF4-FFF2-40B4-BE49-F238E27FC236}">
                <a16:creationId xmlns:a16="http://schemas.microsoft.com/office/drawing/2014/main" id="{92C36917-67A8-4F87-8689-110D5C15F1C0}"/>
              </a:ext>
            </a:extLst>
          </p:cNvPr>
          <p:cNvSpPr/>
          <p:nvPr/>
        </p:nvSpPr>
        <p:spPr>
          <a:xfrm>
            <a:off x="-340211" y="767715"/>
            <a:ext cx="2514600" cy="146685"/>
          </a:xfrm>
          <a:prstGeom prst="rect">
            <a:avLst/>
          </a:prstGeom>
          <a:solidFill>
            <a:srgbClr val="1F4E56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7 Rectángulo">
            <a:extLst>
              <a:ext uri="{FF2B5EF4-FFF2-40B4-BE49-F238E27FC236}">
                <a16:creationId xmlns:a16="http://schemas.microsoft.com/office/drawing/2014/main" id="{4D521C58-3DB7-4FF8-B7A5-4A369296F059}"/>
              </a:ext>
            </a:extLst>
          </p:cNvPr>
          <p:cNvSpPr/>
          <p:nvPr/>
        </p:nvSpPr>
        <p:spPr>
          <a:xfrm>
            <a:off x="-340211" y="577542"/>
            <a:ext cx="2514600" cy="104775"/>
          </a:xfrm>
          <a:prstGeom prst="rect">
            <a:avLst/>
          </a:prstGeom>
          <a:solidFill>
            <a:srgbClr val="64C19B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4" descr="Resultado de imagen para machine learning">
            <a:extLst>
              <a:ext uri="{FF2B5EF4-FFF2-40B4-BE49-F238E27FC236}">
                <a16:creationId xmlns:a16="http://schemas.microsoft.com/office/drawing/2014/main" id="{159E2DB6-874C-440F-B0A1-E50446D3D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28813"/>
            <a:ext cx="3518618" cy="1899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f7e98fa45_0_62"/>
          <p:cNvSpPr txBox="1">
            <a:spLocks noGrp="1"/>
          </p:cNvSpPr>
          <p:nvPr>
            <p:ph type="title"/>
          </p:nvPr>
        </p:nvSpPr>
        <p:spPr>
          <a:xfrm>
            <a:off x="-54000" y="1000345"/>
            <a:ext cx="12246000" cy="681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solidFill>
                  <a:srgbClr val="000000"/>
                </a:solidFill>
              </a:rPr>
              <a:t>Definición del aprendizaje máquina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27" name="Google Shape;127;g6f7e98fa45_0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060" y="2803911"/>
            <a:ext cx="2619375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6f7e98fa45_0_62"/>
          <p:cNvSpPr txBox="1"/>
          <p:nvPr/>
        </p:nvSpPr>
        <p:spPr>
          <a:xfrm>
            <a:off x="3634225" y="2667149"/>
            <a:ext cx="7907100" cy="20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>
                <a:latin typeface="Calibri"/>
                <a:ea typeface="Calibri"/>
                <a:cs typeface="Calibri"/>
                <a:sym typeface="Calibri"/>
              </a:rPr>
              <a:t>Ejemplo: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>
                <a:latin typeface="Calibri"/>
                <a:ea typeface="Calibri"/>
                <a:cs typeface="Calibri"/>
                <a:sym typeface="Calibri"/>
              </a:rPr>
              <a:t>Supongamos que su programa de correo electrónico observa qué correos electrónicos usted marca como spam o no spam, y en base a eso aprende a cómo filtrar mejor el spam. 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-MX" sz="2400" dirty="0">
                <a:latin typeface="Calibri"/>
                <a:ea typeface="Calibri"/>
                <a:cs typeface="Calibri"/>
                <a:sym typeface="Calibri"/>
              </a:rPr>
              <a:t>¿Cuál es la tarea T en este ejemplo?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9" name="Google Shape;129;g6f7e98fa45_0_62"/>
          <p:cNvCxnSpPr/>
          <p:nvPr/>
        </p:nvCxnSpPr>
        <p:spPr>
          <a:xfrm rot="10800000" flipH="1">
            <a:off x="3840050" y="2607494"/>
            <a:ext cx="8112900" cy="1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g6f7e98fa45_0_62"/>
          <p:cNvSpPr txBox="1"/>
          <p:nvPr/>
        </p:nvSpPr>
        <p:spPr>
          <a:xfrm>
            <a:off x="3974494" y="4957463"/>
            <a:ext cx="7432362" cy="15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b="1" dirty="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T:</a:t>
            </a:r>
            <a:r>
              <a:rPr lang="es-MX" sz="2400" dirty="0">
                <a:latin typeface="Calibri"/>
                <a:ea typeface="Calibri"/>
                <a:cs typeface="Calibri"/>
                <a:sym typeface="Calibri"/>
              </a:rPr>
              <a:t> es la tarea de clasificar el correo como spam o no spam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E:</a:t>
            </a:r>
            <a:r>
              <a:rPr lang="es-MX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MX" sz="2400" dirty="0">
                <a:latin typeface="Calibri"/>
                <a:ea typeface="Calibri"/>
                <a:cs typeface="Calibri"/>
                <a:sym typeface="Calibri"/>
              </a:rPr>
              <a:t>el programa observa tus etiquetas de spam o no spam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b="1" dirty="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P:</a:t>
            </a:r>
            <a:r>
              <a:rPr lang="es-MX" sz="2400" dirty="0">
                <a:latin typeface="Calibri"/>
                <a:ea typeface="Calibri"/>
                <a:cs typeface="Calibri"/>
                <a:sym typeface="Calibri"/>
              </a:rPr>
              <a:t> es el número de correos correctamente clasificados como spam / no spam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6f7e98fa45_0_62"/>
          <p:cNvSpPr txBox="1"/>
          <p:nvPr/>
        </p:nvSpPr>
        <p:spPr>
          <a:xfrm>
            <a:off x="3634225" y="1774519"/>
            <a:ext cx="8112900" cy="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“Un programa aprende de la experiencia </a:t>
            </a:r>
            <a:r>
              <a:rPr lang="es-MX" sz="1800" b="1" i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lang="es-MX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con respecto a la tarea </a:t>
            </a:r>
            <a:r>
              <a:rPr lang="es-MX" sz="1800" b="1" i="1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s-MX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una medida de rendimiento </a:t>
            </a:r>
            <a:r>
              <a:rPr lang="es-MX" sz="1800" b="1" i="1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s-MX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si el rendimiento en </a:t>
            </a:r>
            <a:r>
              <a:rPr lang="es-MX" sz="1800" b="1" i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s-MX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medido por </a:t>
            </a:r>
            <a:r>
              <a:rPr lang="es-MX" sz="1800" b="1" i="1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P </a:t>
            </a:r>
            <a:r>
              <a:rPr lang="es-MX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mejora con </a:t>
            </a:r>
            <a:r>
              <a:rPr lang="es-MX" sz="1800" b="1" i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lang="es-MX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800"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15 Rectángulo">
            <a:extLst>
              <a:ext uri="{FF2B5EF4-FFF2-40B4-BE49-F238E27FC236}">
                <a16:creationId xmlns:a16="http://schemas.microsoft.com/office/drawing/2014/main" id="{08C4B669-328B-4949-9D47-E234417717AC}"/>
              </a:ext>
            </a:extLst>
          </p:cNvPr>
          <p:cNvSpPr/>
          <p:nvPr/>
        </p:nvSpPr>
        <p:spPr>
          <a:xfrm>
            <a:off x="-1" y="0"/>
            <a:ext cx="12192001" cy="681600"/>
          </a:xfrm>
          <a:prstGeom prst="rect">
            <a:avLst/>
          </a:prstGeom>
          <a:solidFill>
            <a:srgbClr val="64C19B"/>
          </a:solidFill>
          <a:ln>
            <a:solidFill>
              <a:srgbClr val="64C1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16 Rectángulo">
            <a:extLst>
              <a:ext uri="{FF2B5EF4-FFF2-40B4-BE49-F238E27FC236}">
                <a16:creationId xmlns:a16="http://schemas.microsoft.com/office/drawing/2014/main" id="{4083850D-FBA7-4F80-808F-CEEF51CFA51D}"/>
              </a:ext>
            </a:extLst>
          </p:cNvPr>
          <p:cNvSpPr/>
          <p:nvPr/>
        </p:nvSpPr>
        <p:spPr>
          <a:xfrm>
            <a:off x="0" y="-1"/>
            <a:ext cx="12191998" cy="486857"/>
          </a:xfrm>
          <a:prstGeom prst="rect">
            <a:avLst/>
          </a:prstGeom>
          <a:solidFill>
            <a:srgbClr val="1F4E56"/>
          </a:solidFill>
          <a:ln>
            <a:solidFill>
              <a:srgbClr val="1F4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693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g6f7e98fa45_0_660"/>
          <p:cNvGrpSpPr/>
          <p:nvPr/>
        </p:nvGrpSpPr>
        <p:grpSpPr>
          <a:xfrm>
            <a:off x="2377188" y="396924"/>
            <a:ext cx="11074794" cy="6828719"/>
            <a:chOff x="3161155" y="1202090"/>
            <a:chExt cx="9230336" cy="5691426"/>
          </a:xfrm>
        </p:grpSpPr>
        <p:pic>
          <p:nvPicPr>
            <p:cNvPr id="139" name="Google Shape;139;g6f7e98fa45_0_66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61155" y="1202090"/>
              <a:ext cx="5671257" cy="48623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0" name="Google Shape;140;g6f7e98fa45_0_660"/>
            <p:cNvSpPr txBox="1"/>
            <p:nvPr/>
          </p:nvSpPr>
          <p:spPr>
            <a:xfrm>
              <a:off x="6720291" y="6166616"/>
              <a:ext cx="5671200" cy="72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1200" dirty="0">
                  <a:latin typeface="Calibri"/>
                  <a:ea typeface="Calibri"/>
                  <a:cs typeface="Calibri"/>
                  <a:sym typeface="Calibri"/>
                </a:rPr>
                <a:t>Imagen tomada de </a:t>
              </a:r>
              <a:r>
                <a:rPr lang="es-MX" sz="1200" u="sng" dirty="0">
                  <a:solidFill>
                    <a:schemeClr val="hlink"/>
                  </a:solidFill>
                  <a:latin typeface="Calibri"/>
                  <a:ea typeface="Calibri"/>
                  <a:cs typeface="Calibri"/>
                  <a:sym typeface="Calibri"/>
                  <a:hlinkClick r:id="rId4"/>
                </a:rPr>
                <a:t>https://data-flair.training/blogs/python-machine-learning-tutorial/</a:t>
              </a:r>
              <a:endParaRPr sz="1200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4BFC06-8899-42A1-A5CF-B32413300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1589" y="-85240"/>
            <a:ext cx="10515600" cy="1325563"/>
          </a:xfrm>
        </p:spPr>
        <p:txBody>
          <a:bodyPr/>
          <a:lstStyle/>
          <a:p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en imágenes </a:t>
            </a:r>
          </a:p>
        </p:txBody>
      </p:sp>
      <p:sp>
        <p:nvSpPr>
          <p:cNvPr id="4" name="6 Rectángulo">
            <a:extLst>
              <a:ext uri="{FF2B5EF4-FFF2-40B4-BE49-F238E27FC236}">
                <a16:creationId xmlns:a16="http://schemas.microsoft.com/office/drawing/2014/main" id="{AF34A354-D058-48E1-AA94-FB25B29A70EA}"/>
              </a:ext>
            </a:extLst>
          </p:cNvPr>
          <p:cNvSpPr/>
          <p:nvPr/>
        </p:nvSpPr>
        <p:spPr>
          <a:xfrm>
            <a:off x="-340211" y="767715"/>
            <a:ext cx="2514600" cy="146685"/>
          </a:xfrm>
          <a:prstGeom prst="rect">
            <a:avLst/>
          </a:prstGeom>
          <a:solidFill>
            <a:srgbClr val="1F4E56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7 Rectángulo">
            <a:extLst>
              <a:ext uri="{FF2B5EF4-FFF2-40B4-BE49-F238E27FC236}">
                <a16:creationId xmlns:a16="http://schemas.microsoft.com/office/drawing/2014/main" id="{51278FB5-94A4-481C-ACD1-4887120EDCC0}"/>
              </a:ext>
            </a:extLst>
          </p:cNvPr>
          <p:cNvSpPr/>
          <p:nvPr/>
        </p:nvSpPr>
        <p:spPr>
          <a:xfrm>
            <a:off x="-340211" y="577542"/>
            <a:ext cx="2514600" cy="104775"/>
          </a:xfrm>
          <a:prstGeom prst="rect">
            <a:avLst/>
          </a:prstGeom>
          <a:solidFill>
            <a:srgbClr val="64C19B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Resultado de imagen de detection segmentation classification">
            <a:extLst>
              <a:ext uri="{FF2B5EF4-FFF2-40B4-BE49-F238E27FC236}">
                <a16:creationId xmlns:a16="http://schemas.microsoft.com/office/drawing/2014/main" id="{4A070C0C-A28C-4BF2-B51E-5411A984F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412" y="1542556"/>
            <a:ext cx="9867175" cy="440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15990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10488</TotalTime>
  <Words>863</Words>
  <Application>Microsoft Office PowerPoint</Application>
  <PresentationFormat>Panorámica</PresentationFormat>
  <Paragraphs>131</Paragraphs>
  <Slides>18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Calibri Light</vt:lpstr>
      <vt:lpstr>Calibri</vt:lpstr>
      <vt:lpstr>Arial</vt:lpstr>
      <vt:lpstr>Tema de Office</vt:lpstr>
      <vt:lpstr>Machine y Deep Learning  en Medicina</vt:lpstr>
      <vt:lpstr>Machine Learning ≠ Data Science</vt:lpstr>
      <vt:lpstr>Presentación de PowerPoint</vt:lpstr>
      <vt:lpstr>Presentación de PowerPoint</vt:lpstr>
      <vt:lpstr>Panorama actual del análisis de datos</vt:lpstr>
      <vt:lpstr>Definición de Machine Learning  (aprendizaje maquina)</vt:lpstr>
      <vt:lpstr>Definición del aprendizaje máquina</vt:lpstr>
      <vt:lpstr>Presentación de PowerPoint</vt:lpstr>
      <vt:lpstr>Machine Learning en imágenes </vt:lpstr>
      <vt:lpstr>¿Por qué desarrollar  modelos predictivos en el área clínica?</vt:lpstr>
      <vt:lpstr>Aprendizaje maquina y medicina</vt:lpstr>
      <vt:lpstr>Presentación de PowerPoint</vt:lpstr>
      <vt:lpstr>¿Como funciona?</vt:lpstr>
      <vt:lpstr>Tipos de algoritmos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y Deep Learning en Salud</dc:title>
  <dc:creator>Microsoft Office User</dc:creator>
  <cp:lastModifiedBy>Fabian Torres</cp:lastModifiedBy>
  <cp:revision>37</cp:revision>
  <dcterms:created xsi:type="dcterms:W3CDTF">2019-10-22T02:47:47Z</dcterms:created>
  <dcterms:modified xsi:type="dcterms:W3CDTF">2020-03-27T00:55:10Z</dcterms:modified>
</cp:coreProperties>
</file>